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4" r:id="rId1"/>
  </p:sldMasterIdLst>
  <p:notesMasterIdLst>
    <p:notesMasterId r:id="rId29"/>
  </p:notesMasterIdLst>
  <p:sldIdLst>
    <p:sldId id="307" r:id="rId2"/>
    <p:sldId id="260" r:id="rId3"/>
    <p:sldId id="257" r:id="rId4"/>
    <p:sldId id="300" r:id="rId5"/>
    <p:sldId id="286" r:id="rId6"/>
    <p:sldId id="301" r:id="rId7"/>
    <p:sldId id="258" r:id="rId8"/>
    <p:sldId id="259" r:id="rId9"/>
    <p:sldId id="302" r:id="rId10"/>
    <p:sldId id="261" r:id="rId11"/>
    <p:sldId id="303" r:id="rId12"/>
    <p:sldId id="290" r:id="rId13"/>
    <p:sldId id="289" r:id="rId14"/>
    <p:sldId id="291" r:id="rId15"/>
    <p:sldId id="304" r:id="rId16"/>
    <p:sldId id="292" r:id="rId17"/>
    <p:sldId id="293" r:id="rId18"/>
    <p:sldId id="288" r:id="rId19"/>
    <p:sldId id="297" r:id="rId20"/>
    <p:sldId id="305" r:id="rId21"/>
    <p:sldId id="296" r:id="rId22"/>
    <p:sldId id="306" r:id="rId23"/>
    <p:sldId id="295" r:id="rId24"/>
    <p:sldId id="294" r:id="rId25"/>
    <p:sldId id="279" r:id="rId26"/>
    <p:sldId id="298" r:id="rId27"/>
    <p:sldId id="29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>
      <p:cViewPr varScale="1">
        <p:scale>
          <a:sx n="100" d="100"/>
          <a:sy n="100" d="100"/>
        </p:scale>
        <p:origin x="9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C32F5-98D5-6249-8B96-C6725562AC82}" type="datetimeFigureOut">
              <a:rPr lang="it-IT" smtClean="0"/>
              <a:t>20/05/26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D3ADA-1D11-3548-AE56-895C7B8110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68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0459-700D-924A-9456-78B13F5DEE72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9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1F0E-C1F4-9C44-9C0E-C0C6A11D349D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3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FB7C-493D-8A46-9E50-B35135D3BA2D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53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9475-8230-A347-9E1B-BDCEC3135EBA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57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DD2EE-8EF8-B94E-AF57-D3376F488DC4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64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EFF0-87D1-4549-AA43-68A2D2D8C4E2}" type="datetime1">
              <a:rPr lang="it-IT" smtClean="0"/>
              <a:t>20/05/26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72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C60F-925E-B442-9122-BDF534B9CA33}" type="datetime1">
              <a:rPr lang="it-IT" smtClean="0"/>
              <a:t>20/05/26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42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E910-336B-E540-94DD-07F6BA5A28E2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05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1500-39E4-D94C-B785-ABC404B87755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0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B70B-1B34-5F43-9167-DC975829F618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8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4382-56B6-1744-9344-739EF56E9914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6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5681-04D2-7740-9E7C-8E2FF2FB2283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1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312C-7781-D146-A859-8BA9A439C848}" type="datetime1">
              <a:rPr lang="it-IT" smtClean="0"/>
              <a:t>20/05/26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3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F01C7-5918-2143-A55D-698360085614}" type="datetime1">
              <a:rPr lang="it-IT" smtClean="0"/>
              <a:t>20/05/26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7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F5608-A3E5-C04A-A301-B760336C7FF2}" type="datetime1">
              <a:rPr lang="it-IT" smtClean="0"/>
              <a:t>20/05/26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3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65BF-5F94-BE4F-81E5-A0F4FD696CFA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9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DF7F-DE43-7E46-A14B-799756EC7AF8}" type="datetime1">
              <a:rPr lang="it-IT" smtClean="0"/>
              <a:t>20/05/26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9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8C0396C-3D88-0240-9461-8128463FD0EA}" type="datetime1">
              <a:rPr lang="it-IT" smtClean="0"/>
              <a:t>20/05/26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Prof. Avv. Orietta Rachele Grazioli - Pontificio Istituto Teologico Giovanni Paolo 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E1B5068-FE63-6981-35E8-BAB0EC0BEC07}"/>
              </a:ext>
            </a:extLst>
          </p:cNvPr>
          <p:cNvSpPr txBox="1"/>
          <p:nvPr/>
        </p:nvSpPr>
        <p:spPr>
          <a:xfrm>
            <a:off x="495300" y="419101"/>
            <a:ext cx="11493500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5400" b="1" i="0" u="none" strike="noStrike" cap="smal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Accompagnare la fragilità secondo </a:t>
            </a:r>
            <a:r>
              <a:rPr lang="it-IT" sz="5400" b="1" i="1" u="none" strike="noStrike" cap="small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5400" b="1" i="1" u="none" strike="noStrike" cap="smal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  <a:r>
              <a:rPr lang="it-IT" sz="5400" b="1" i="0" u="none" strike="noStrike" cap="smal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passi compiuti, difficoltà, prospettive di sviluppo</a:t>
            </a:r>
          </a:p>
          <a:p>
            <a:pPr algn="ctr"/>
            <a:endParaRPr lang="it-IT" sz="54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4000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Bologna, 22 maggio 2026</a:t>
            </a:r>
          </a:p>
          <a:p>
            <a:pPr algn="ctr"/>
            <a:endParaRPr lang="it-IT" sz="4000" cap="small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4000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Avv. Orietta Rachele Grazioli</a:t>
            </a:r>
          </a:p>
        </p:txBody>
      </p:sp>
    </p:spTree>
    <p:extLst>
      <p:ext uri="{BB962C8B-B14F-4D97-AF65-F5344CB8AC3E}">
        <p14:creationId xmlns:p14="http://schemas.microsoft.com/office/powerpoint/2010/main" val="369865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95A8EA-A9E5-CC05-D957-7261BF1596BB}"/>
              </a:ext>
            </a:extLst>
          </p:cNvPr>
          <p:cNvSpPr txBox="1"/>
          <p:nvPr/>
        </p:nvSpPr>
        <p:spPr>
          <a:xfrm>
            <a:off x="342900" y="215900"/>
            <a:ext cx="1156970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20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20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0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77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«Oltre al vero matrimonio naturale ci sono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elementi positivi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presenti nelle forme matrimoniali di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altre tradizioni religiose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benché non manchino neppure le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ombre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Possiamo affermare che «ogni persona che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desideri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formare in questo mondo una famiglia che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insegni ai figli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gioire per ogni azione che si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proponga di vincere il male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una famiglia che mostri che lo Spirito è vivo e operante –, troverà la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gratitudine e la stima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qualunque popolo, religione o regione appartenga».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0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78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«Nella prospettiva della pedagogia divina, la Chiesa si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volge con amore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coloro che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partecipano alla sua vita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modo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imperfetto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invoca con essi la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grazia della conversione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incoraggia a compiere il bene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prendersi cura con amore l’uno dell’altro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 mettersi al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servizio della comunità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quale vivono e lavorano. [...] Quando l’unione raggiunge una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notevole stabilità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attraverso un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vincolo pubblico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ed è connotata da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affetto profondo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responsabilità nei confronti della prole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capacità di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superare le prove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può essere vista come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un’occasione da accompagnare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 il sacramento del matrimonio, laddove questo sia possibile».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0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79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«Perciò, mentre va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espressa con chiarezza la dottrina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sono da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evitare giudizi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tengono conto della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complessità delle diverse situazioni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ed è necessario essere attenti al modo in cui le persone </a:t>
            </a:r>
            <a:r>
              <a:rPr 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vivono e soffrono </a:t>
            </a:r>
            <a:r>
              <a:rPr lang="it-IT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motivo della loro condizione».</a:t>
            </a:r>
          </a:p>
        </p:txBody>
      </p:sp>
    </p:spTree>
    <p:extLst>
      <p:ext uri="{BB962C8B-B14F-4D97-AF65-F5344CB8AC3E}">
        <p14:creationId xmlns:p14="http://schemas.microsoft.com/office/powerpoint/2010/main" val="46726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6C3798-2A28-EC77-4806-642485F90732}"/>
              </a:ext>
            </a:extLst>
          </p:cNvPr>
          <p:cNvSpPr txBox="1"/>
          <p:nvPr/>
        </p:nvSpPr>
        <p:spPr>
          <a:xfrm>
            <a:off x="381000" y="254000"/>
            <a:ext cx="115697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valore e le possibilità di ciascuno</a:t>
            </a:r>
          </a:p>
          <a:p>
            <a:pPr algn="ctr"/>
            <a:endParaRPr lang="it-IT" sz="3200" b="1" cap="small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Ombre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 elementi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positivi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Desiderio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famiglia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Educazione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figli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Vincere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 male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Queste realtà hanno la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gratitudine e la stima della Chiesa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imperfetta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passi possibili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significa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rinunciare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all’indissolubilità del matrimonio, ma «</a:t>
            </a:r>
            <a:r>
              <a:rPr lang="it-IT" sz="32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ri»fondarne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ragioni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Verità, giustizia, misericordia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6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397CD87-31B7-6408-9CD6-3DFBB5A55472}"/>
              </a:ext>
            </a:extLst>
          </p:cNvPr>
          <p:cNvSpPr txBox="1"/>
          <p:nvPr/>
        </p:nvSpPr>
        <p:spPr>
          <a:xfrm>
            <a:off x="292100" y="304800"/>
            <a:ext cx="116967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8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PASSI COMPIUTI PER LE SFIDE DA AFFRONTARE</a:t>
            </a:r>
          </a:p>
        </p:txBody>
      </p:sp>
    </p:spTree>
    <p:extLst>
      <p:ext uri="{BB962C8B-B14F-4D97-AF65-F5344CB8AC3E}">
        <p14:creationId xmlns:p14="http://schemas.microsoft.com/office/powerpoint/2010/main" val="2412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70EE0C-A8B4-D63D-8F35-135B4DEFA1E1}"/>
              </a:ext>
            </a:extLst>
          </p:cNvPr>
          <p:cNvSpPr txBox="1"/>
          <p:nvPr/>
        </p:nvSpPr>
        <p:spPr>
          <a:xfrm>
            <a:off x="317500" y="241300"/>
            <a:ext cx="115697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4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34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34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4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134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«L’amore matrimoniale non si custodisce prima di tutto parlando dell’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indissolubilità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di un 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obbligo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ripetendo una dottrina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fortificandolo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grazie ad una crescita costante sotto l’impulso della grazia. L’amore che 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cresce 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inizia a correre rischi, e possiamo </a:t>
            </a:r>
            <a:r>
              <a:rPr lang="it-IT" sz="3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crescere</a:t>
            </a:r>
            <a:r>
              <a:rPr lang="it-IT" sz="3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soltanto corrispondendo alla grazia divina mediante più atti di amore, con atti di affetto più frequenti, più intensi, più generosi, più teneri, più allegri».</a:t>
            </a:r>
          </a:p>
          <a:p>
            <a:pPr algn="ctr"/>
            <a:endParaRPr lang="it-IT" sz="18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25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CD5737D-C470-3D50-5931-B17D498F1D0C}"/>
              </a:ext>
            </a:extLst>
          </p:cNvPr>
          <p:cNvSpPr txBox="1"/>
          <p:nvPr/>
        </p:nvSpPr>
        <p:spPr>
          <a:xfrm>
            <a:off x="292100" y="254000"/>
            <a:ext cx="116078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36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36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36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201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«La pastorale familiare «deve far sperimentare che il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Vangelo della famiglia 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risposta alle attese più profonde della persona umana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alla sua dignità e alla realizzazione piena nella reciprocità, nella comunione e nella fecondità.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tratta soltanto di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presentare una normativa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di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proporre valori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rispondendo al bisogno di essi che si constata oggi, anche nei paesi più secolarizzati».</a:t>
            </a:r>
          </a:p>
        </p:txBody>
      </p:sp>
    </p:spTree>
    <p:extLst>
      <p:ext uri="{BB962C8B-B14F-4D97-AF65-F5344CB8AC3E}">
        <p14:creationId xmlns:p14="http://schemas.microsoft.com/office/powerpoint/2010/main" val="348238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06B4644-3B90-C84E-BAB9-E4A4AF813A6A}"/>
              </a:ext>
            </a:extLst>
          </p:cNvPr>
          <p:cNvSpPr txBox="1"/>
          <p:nvPr/>
        </p:nvSpPr>
        <p:spPr>
          <a:xfrm>
            <a:off x="342900" y="279400"/>
            <a:ext cx="116078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8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Elementi irrinunciabili e direzione per il futuro</a:t>
            </a:r>
          </a:p>
          <a:p>
            <a:pPr algn="ctr"/>
            <a:endParaRPr lang="it-IT" sz="38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Annunciare la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bellezza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dello scegliersi per sempre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nascondere le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difficoltà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crescere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nell’amore coniugale e familiare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solo una normativa, ma un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terreno di valori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oggi i valori da proporre nella precarietà?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49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9957FC6-B65C-15A4-6BDF-EE0A94C78C17}"/>
              </a:ext>
            </a:extLst>
          </p:cNvPr>
          <p:cNvSpPr txBox="1"/>
          <p:nvPr/>
        </p:nvSpPr>
        <p:spPr>
          <a:xfrm>
            <a:off x="292100" y="228600"/>
            <a:ext cx="115697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28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28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292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«Il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 cristiano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riflesso dell’unione tra Cristo e la sua Chiesa, si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 pienamente 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nell’unione tra un uomo e una donna, che si donano reciprocamente in un amore esclusivo e nella libera fedeltà, si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appartengono fino alla morte 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si aprono alla trasmissione della vita, consacrati dal sacramento che conferisce loro la grazia per costituirsi come Chiesa domestica e fermento di vita nuova per la società.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Altre forme di unione contraddicono radicalmente 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questo ideale, mentre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alcune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realizzano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almeno in modo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parziale e analogo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 Padri sinodali hanno affermato che la Chiesa non manca di valorizzare gli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elementi costruttivi 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quelle situazioni che non corrispondono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ancora o non più 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suo insegnamento sul matrimonio». </a:t>
            </a:r>
          </a:p>
        </p:txBody>
      </p:sp>
    </p:spTree>
    <p:extLst>
      <p:ext uri="{BB962C8B-B14F-4D97-AF65-F5344CB8AC3E}">
        <p14:creationId xmlns:p14="http://schemas.microsoft.com/office/powerpoint/2010/main" val="262975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002028A-3725-896B-B71E-EEF0A464225D}"/>
              </a:ext>
            </a:extLst>
          </p:cNvPr>
          <p:cNvSpPr txBox="1"/>
          <p:nvPr/>
        </p:nvSpPr>
        <p:spPr>
          <a:xfrm>
            <a:off x="381000" y="355600"/>
            <a:ext cx="115062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u="sng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Alcune iniziative concrete</a:t>
            </a:r>
          </a:p>
          <a:p>
            <a:pPr algn="ctr"/>
            <a:endParaRPr lang="it-IT" sz="2800" b="1" u="sng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MITIS IUDEX DOMINUS IESUS (riforma del processo di nullità matrimoniale).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UFFICI DIOCESANI PER L’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ACCOGLIENZA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INVESTIGAZIONE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PREGIUDIZIALE PASTORALE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PERCORSI DI </a:t>
            </a:r>
            <a:r>
              <a:rPr lang="it-IT" sz="2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ACCOMPAGNAMENTO</a:t>
            </a: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FEDELI IN SITUAZIONI MATRIMONIALI COMPLESSE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 i </a:t>
            </a:r>
            <a:r>
              <a:rPr lang="it-I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estremi (realizza pienamente o contraddice radicalmente) </a:t>
            </a:r>
            <a:r>
              <a:rPr lang="it-IT" sz="2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c’è un </a:t>
            </a:r>
            <a:r>
              <a:rPr lang="it-I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mondo</a:t>
            </a:r>
            <a:r>
              <a:rPr lang="it-IT" sz="2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situazioni complesse, una diversa dall’altra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3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94F9DA4-599B-6680-B08E-5B5D74FF6E2A}"/>
              </a:ext>
            </a:extLst>
          </p:cNvPr>
          <p:cNvSpPr txBox="1"/>
          <p:nvPr/>
        </p:nvSpPr>
        <p:spPr>
          <a:xfrm>
            <a:off x="228600" y="254001"/>
            <a:ext cx="117856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8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CONTENUTI GIURIDICI NELLE PROSPETTIVE CONSEGUENTI</a:t>
            </a:r>
          </a:p>
        </p:txBody>
      </p:sp>
    </p:spTree>
    <p:extLst>
      <p:ext uri="{BB962C8B-B14F-4D97-AF65-F5344CB8AC3E}">
        <p14:creationId xmlns:p14="http://schemas.microsoft.com/office/powerpoint/2010/main" val="212419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E4286D1-3FE1-8253-32AD-0B3E4ADABFA9}"/>
              </a:ext>
            </a:extLst>
          </p:cNvPr>
          <p:cNvSpPr txBox="1"/>
          <p:nvPr/>
        </p:nvSpPr>
        <p:spPr>
          <a:xfrm>
            <a:off x="292100" y="203200"/>
            <a:ext cx="11645900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1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31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1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 297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«Si tratta di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integrare tutti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si deve aiutare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ciascuno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trovare il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proprio modo 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 partecipare alla comunità ecclesiale, perché si senta oggetto di una misericordia “immeritata, incondizionata e gratuita”.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Nessuno può essere condannato per sempre, perché questa non è la logica del Vangelo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Non mi riferisco solo ai divorziati che vivono una nuova unione, ma a tutti, in qualunque situazione si trovino. Ovviamente, se qualcuno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ostenta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peccato oggettivo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come se facesse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 dell’ideale cristiano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 vuole </a:t>
            </a:r>
            <a:r>
              <a:rPr lang="it-IT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imporre qualcosa di diverso </a:t>
            </a:r>
            <a:r>
              <a:rPr lang="it-IT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 quello che insegna la Chiesa, non può pretendere di fare catechesi o di predicare, e in questo senso c’è qualcosa che lo separa dalla comunità̀».</a:t>
            </a:r>
          </a:p>
        </p:txBody>
      </p:sp>
    </p:spTree>
    <p:extLst>
      <p:ext uri="{BB962C8B-B14F-4D97-AF65-F5344CB8AC3E}">
        <p14:creationId xmlns:p14="http://schemas.microsoft.com/office/powerpoint/2010/main" val="16300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6C92E59-2A3A-C253-AA40-8BF0F56EAD3D}"/>
              </a:ext>
            </a:extLst>
          </p:cNvPr>
          <p:cNvSpPr txBox="1"/>
          <p:nvPr/>
        </p:nvSpPr>
        <p:spPr>
          <a:xfrm>
            <a:off x="406400" y="279400"/>
            <a:ext cx="114681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8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DIFFICOLTÀ DAL PUNTO DI VISTA DEL DIRITTO CANONICO</a:t>
            </a:r>
          </a:p>
        </p:txBody>
      </p:sp>
    </p:spTree>
    <p:extLst>
      <p:ext uri="{BB962C8B-B14F-4D97-AF65-F5344CB8AC3E}">
        <p14:creationId xmlns:p14="http://schemas.microsoft.com/office/powerpoint/2010/main" val="251972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62FA66F-531D-C671-5FAE-18A89BFB1F2D}"/>
              </a:ext>
            </a:extLst>
          </p:cNvPr>
          <p:cNvSpPr txBox="1"/>
          <p:nvPr/>
        </p:nvSpPr>
        <p:spPr>
          <a:xfrm>
            <a:off x="393700" y="292101"/>
            <a:ext cx="11506200" cy="723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it-IT" sz="4000" b="1" cap="smal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Nessuno può essere condannato per sempre, perché questa non è la logica del Vangelo</a:t>
            </a:r>
            <a:r>
              <a:rPr lang="it-IT" sz="4000" cap="smal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it-IT" sz="4000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40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mio peccato, anche grave, </a:t>
            </a:r>
            <a:r>
              <a:rPr lang="it-IT" sz="4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mi definisce per sempre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4000" cap="smal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C’è un </a:t>
            </a:r>
            <a:r>
              <a:rPr lang="it-IT" sz="4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cammino possibile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4000" b="1" cap="smal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4000" b="1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Vera esclusione</a:t>
            </a:r>
            <a:r>
              <a:rPr lang="it-IT" sz="4000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per chi </a:t>
            </a:r>
            <a:r>
              <a:rPr lang="it-IT" sz="4000" b="1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ostenta</a:t>
            </a:r>
            <a:r>
              <a:rPr lang="it-IT" sz="4000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 peccato oggettivo come </a:t>
            </a:r>
            <a:r>
              <a:rPr lang="it-IT" sz="4000" b="1" cap="sm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ideale cristiano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cap="small" dirty="0"/>
          </a:p>
        </p:txBody>
      </p:sp>
    </p:spTree>
    <p:extLst>
      <p:ext uri="{BB962C8B-B14F-4D97-AF65-F5344CB8AC3E}">
        <p14:creationId xmlns:p14="http://schemas.microsoft.com/office/powerpoint/2010/main" val="143103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8524DA1-3A4C-E14E-A910-0C6741892470}"/>
              </a:ext>
            </a:extLst>
          </p:cNvPr>
          <p:cNvSpPr txBox="1"/>
          <p:nvPr/>
        </p:nvSpPr>
        <p:spPr>
          <a:xfrm>
            <a:off x="215900" y="215900"/>
            <a:ext cx="117221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32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32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300: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«Se si tiene conto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dell’innumerevole varietà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situazioni concrete, come quelle che abbiamo sopra menzionato, è comprensibile che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ci si dovesse aspettare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Sinodo o da questa Esortazione una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nuova normativa generale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tipo canonico, applicabile a tutti i casi. E’ possibile soltanto un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nuovo incoraggiamento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un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responsabile discernimento personale e pastorale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casi particolari, che dovrebbe riconoscere che, poiché «il grado di responsabilità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è uguale in tutti i casi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le conseguenze o gli effetti di una norma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necessariamente 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devono essere sempre gli </a:t>
            </a:r>
            <a:r>
              <a:rPr lang="it-IT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stessi</a:t>
            </a:r>
            <a:r>
              <a:rPr lang="it-IT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it-IT" sz="32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39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05E2B55-284A-4F34-99F6-217B8030DC2C}"/>
              </a:ext>
            </a:extLst>
          </p:cNvPr>
          <p:cNvSpPr txBox="1"/>
          <p:nvPr/>
        </p:nvSpPr>
        <p:spPr>
          <a:xfrm>
            <a:off x="342900" y="266700"/>
            <a:ext cx="11633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Soluzioni fittizie</a:t>
            </a:r>
          </a:p>
          <a:p>
            <a:pPr algn="ctr"/>
            <a:endParaRPr lang="it-IT" sz="40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nuova normativa </a:t>
            </a:r>
            <a:r>
              <a:rPr lang="it-IT" sz="4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generale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it-IT" sz="40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Dare un criterio </a:t>
            </a:r>
            <a:r>
              <a:rPr lang="it-IT" sz="4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generale</a:t>
            </a: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l’integrazione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it-IT" sz="40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posso permettere di accedere ai sacramenti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it-IT" sz="40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it-IT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Ascolto della Parola, carità</a:t>
            </a:r>
          </a:p>
        </p:txBody>
      </p:sp>
    </p:spTree>
    <p:extLst>
      <p:ext uri="{BB962C8B-B14F-4D97-AF65-F5344CB8AC3E}">
        <p14:creationId xmlns:p14="http://schemas.microsoft.com/office/powerpoint/2010/main" val="218172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E55AD25-95A0-78CE-1F16-3A7B943F0DAB}"/>
              </a:ext>
            </a:extLst>
          </p:cNvPr>
          <p:cNvSpPr txBox="1"/>
          <p:nvPr/>
        </p:nvSpPr>
        <p:spPr>
          <a:xfrm>
            <a:off x="292100" y="254000"/>
            <a:ext cx="117221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4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44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44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44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304-305</a:t>
            </a:r>
            <a:r>
              <a:rPr lang="it-IT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«[...] È meschino soffermarsi a considerare </a:t>
            </a:r>
            <a:r>
              <a:rPr lang="it-IT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</a:t>
            </a:r>
            <a:r>
              <a:rPr lang="it-IT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l’agire di una persona </a:t>
            </a:r>
            <a:r>
              <a:rPr lang="it-IT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risponda o meno a una legge o a una norma generale</a:t>
            </a:r>
            <a:r>
              <a:rPr lang="it-IT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perché questo </a:t>
            </a:r>
            <a:r>
              <a:rPr lang="it-IT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basta a discernere </a:t>
            </a:r>
            <a:r>
              <a:rPr lang="it-IT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ad assicurare una piena fedeltà a Dio nell’esistenza concreta di un essere umano».</a:t>
            </a:r>
          </a:p>
        </p:txBody>
      </p:sp>
    </p:spTree>
    <p:extLst>
      <p:ext uri="{BB962C8B-B14F-4D97-AF65-F5344CB8AC3E}">
        <p14:creationId xmlns:p14="http://schemas.microsoft.com/office/powerpoint/2010/main" val="42738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0DE3699-AF16-B7E4-6433-08E0770B6862}"/>
              </a:ext>
            </a:extLst>
          </p:cNvPr>
          <p:cNvSpPr txBox="1"/>
          <p:nvPr/>
        </p:nvSpPr>
        <p:spPr>
          <a:xfrm>
            <a:off x="355600" y="215900"/>
            <a:ext cx="116205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ALCUNI STRUMENTI CONCRETI</a:t>
            </a:r>
          </a:p>
          <a:p>
            <a:pPr algn="just"/>
            <a:endParaRPr lang="it-IT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Personalizzare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l’ascolto e il discernimento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Gravità oggettiva e situazione personale soggettiva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Mediazione familiare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anche in ambito ecclesiale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Favorire la partecipazione e la collaborazione dei coniugi nel giudizio di nullità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Aiutare le relazioni </a:t>
            </a:r>
            <a:r>
              <a:rPr lang="it-I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interfamiliari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Attenzione alla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genitorialità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ferite della coppia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tolgono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genitorialità condivisa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bonum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familiae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perdono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l’attenzione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famiglia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solo alla coppia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59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persona, disegno, cartone animato, vestiti&#10;&#10;Descrizione generata automaticamente">
            <a:extLst>
              <a:ext uri="{FF2B5EF4-FFF2-40B4-BE49-F238E27FC236}">
                <a16:creationId xmlns:a16="http://schemas.microsoft.com/office/drawing/2014/main" id="{7274B591-2E03-B698-305D-AB1DB0D19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381000"/>
            <a:ext cx="77724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66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DF23043-9D4D-C495-F6E4-FC1D2A56C818}"/>
              </a:ext>
            </a:extLst>
          </p:cNvPr>
          <p:cNvSpPr txBox="1"/>
          <p:nvPr/>
        </p:nvSpPr>
        <p:spPr>
          <a:xfrm>
            <a:off x="228601" y="215900"/>
            <a:ext cx="1170939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8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8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QUALE PASSO IN PIÙ PER LA NOSTRA DIOCESI?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71543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B5D0F8A-5CEF-E177-1B10-1B45A828F80E}"/>
              </a:ext>
            </a:extLst>
          </p:cNvPr>
          <p:cNvSpPr txBox="1"/>
          <p:nvPr/>
        </p:nvSpPr>
        <p:spPr>
          <a:xfrm>
            <a:off x="381000" y="292101"/>
            <a:ext cx="114808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8000" b="1" i="0" u="none" strike="noStrike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8000" b="1" i="0" u="none" strike="noStrike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 QUESTO PASSO, QUALI  DIFFICOLTÀ DA SUPERARE E COME?</a:t>
            </a:r>
            <a:endParaRPr lang="it-IT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1BD8EBA-7ECB-22FF-E59A-E979599972E3}"/>
              </a:ext>
            </a:extLst>
          </p:cNvPr>
          <p:cNvSpPr txBox="1"/>
          <p:nvPr/>
        </p:nvSpPr>
        <p:spPr>
          <a:xfrm>
            <a:off x="279400" y="215900"/>
            <a:ext cx="11658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Alcuni dati normativi</a:t>
            </a:r>
          </a:p>
          <a:p>
            <a:pPr algn="ctr"/>
            <a:r>
              <a:rPr lang="it-IT" sz="30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matrimonio</a:t>
            </a:r>
          </a:p>
          <a:p>
            <a:pPr algn="ctr"/>
            <a:endParaRPr lang="it-IT" sz="3000" b="1" cap="small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3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Can. 1055 - §1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Il patto matrimoniale con cui l'uomo e la donna stabiliscono tra loro la comunità di </a:t>
            </a:r>
            <a:r>
              <a:rPr lang="it-IT" sz="3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tutta la vita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per sua natura ordinata al bene dei coniugi e alla generazione e educazione della prole, tra i battezzati è stato elevato da Cristo Signore alla dignità di sacramento.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§2. Pertanto tra i battezzati non può sussistere un valido contratto matrimoniale, che non sia per ciò stesso </a:t>
            </a:r>
            <a:r>
              <a:rPr lang="it-IT" sz="3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sacramento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30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3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Can. 1056 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Le proprietà essenziali del matrimonio sono l'unità e </a:t>
            </a:r>
            <a:r>
              <a:rPr lang="it-IT" sz="3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l'indissolubilità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che nel matrimonio cristiano conseguono una peculiare stabilità in ragione del sacramento.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4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4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7AE36D7-5E08-0DD4-88CD-CEFC575676CA}"/>
              </a:ext>
            </a:extLst>
          </p:cNvPr>
          <p:cNvSpPr txBox="1"/>
          <p:nvPr/>
        </p:nvSpPr>
        <p:spPr>
          <a:xfrm>
            <a:off x="304800" y="190501"/>
            <a:ext cx="116713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Alcuni dati normativi</a:t>
            </a:r>
          </a:p>
          <a:p>
            <a:pPr algn="ctr"/>
            <a:r>
              <a:rPr lang="it-IT" sz="36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matrimonio</a:t>
            </a:r>
          </a:p>
          <a:p>
            <a:pPr algn="ctr"/>
            <a:endParaRPr lang="it-IT" sz="3600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matrimonio canonico dura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tutta la vita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36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comunione coniugale si realizza condividendo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l’intero orizzonte di vita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solo temporale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36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consegue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l’impossibilità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aprire ad altri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senza </a:t>
            </a:r>
            <a:r>
              <a:rPr lang="it-IT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ferire in modo grave </a:t>
            </a:r>
            <a:r>
              <a:rPr lang="it-IT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spesso irreparabile - l’unione coniugale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43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2EBB1C5-81DE-4B68-1354-55550BC002AF}"/>
              </a:ext>
            </a:extLst>
          </p:cNvPr>
          <p:cNvSpPr txBox="1"/>
          <p:nvPr/>
        </p:nvSpPr>
        <p:spPr>
          <a:xfrm>
            <a:off x="279400" y="241300"/>
            <a:ext cx="115697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sacramento dell’Eucarestia</a:t>
            </a:r>
          </a:p>
          <a:p>
            <a:pPr algn="ctr"/>
            <a:endParaRPr lang="it-IT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CAN. 912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«Ogni battezzato, il quale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ne abbia la proibizione dal diritto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può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essere ammesso alla sacra comunione».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CAN. 915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siano ammessi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sacra comunione gli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scomunicati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gli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interdetti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l'irrogazione o la dichiarazione della pena e gli altri che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ostinatamente perseverano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peccato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grave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CAN. 916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«Colui che è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consapevole di essere in peccato grave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celebri la Messa né comunichi al Corpo del Signore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senza avere premesso la confessione sacramentale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meno che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vi sia una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ragione grave 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manchi l'opportunità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confessarsi; nel qual caso si ricordi che è tenuto a porre un atto di contrizione perfetta, che include il proposito di confessarsi quanto prima».</a:t>
            </a:r>
          </a:p>
        </p:txBody>
      </p:sp>
    </p:spTree>
    <p:extLst>
      <p:ext uri="{BB962C8B-B14F-4D97-AF65-F5344CB8AC3E}">
        <p14:creationId xmlns:p14="http://schemas.microsoft.com/office/powerpoint/2010/main" val="258260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3A7CA30-A21F-D244-9160-05A70E9EDEDF}"/>
              </a:ext>
            </a:extLst>
          </p:cNvPr>
          <p:cNvSpPr txBox="1"/>
          <p:nvPr/>
        </p:nvSpPr>
        <p:spPr>
          <a:xfrm>
            <a:off x="228600" y="190500"/>
            <a:ext cx="11734800" cy="7025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sacramento dell’Eucarestia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27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Sacramento dell’Eucarestia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può e deve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essere amministrato ad ogni battezzato: è strumento di salvezza (can. 1752)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Ostacolo è la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proibizione del diritto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chi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diritto proibisce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Scomunicati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interdetti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modo esplicito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categoria più generale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Altri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Ostinatamente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perseverano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Peccato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grave manifesto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domanda: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sufficiente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gravità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oggettiva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peccato?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ne è della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consapevolezza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delle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circostanze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soggettive che il diritto sempre considera (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pene canoniche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tutte le situazioni irregolari sono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uguali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perché sono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complesse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it-IT" sz="275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79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769040-1396-6593-BD21-3D6E73DB9FB5}"/>
              </a:ext>
            </a:extLst>
          </p:cNvPr>
          <p:cNvSpPr txBox="1"/>
          <p:nvPr/>
        </p:nvSpPr>
        <p:spPr>
          <a:xfrm>
            <a:off x="266700" y="279400"/>
            <a:ext cx="11671300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 possibilità abbiamo?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it-IT" sz="6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it-IT" sz="6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Nessuna/Nullità?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it-IT" sz="6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Verità, Giustizia, Misericordia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it-IT" sz="6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Senso che attribuiamo al diritto</a:t>
            </a:r>
          </a:p>
          <a:p>
            <a:pPr algn="just"/>
            <a:endParaRPr lang="it-IT" sz="6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966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9EC491E-ADA0-89BE-BC1B-EBFC3F3D062B}"/>
              </a:ext>
            </a:extLst>
          </p:cNvPr>
          <p:cNvSpPr txBox="1"/>
          <p:nvPr/>
        </p:nvSpPr>
        <p:spPr>
          <a:xfrm>
            <a:off x="254000" y="228600"/>
            <a:ext cx="117221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700" b="1" cap="small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Amoris</a:t>
            </a:r>
            <a:r>
              <a:rPr lang="it-IT" sz="27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Laetitia</a:t>
            </a:r>
          </a:p>
          <a:p>
            <a:pPr algn="ctr"/>
            <a:endParaRPr lang="it-IT" sz="2700" b="1" cap="small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7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49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«Nelle difficili situazioni che vivono le persone più bisognose, la Chiesa deve avere una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cura speciale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comprendere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consolare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integrare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evitando di imporre loro una serie di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norme come se fossero delle pietre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ottenendo con ciò l’effetto di farle sentire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giudicate e abbandonate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proprio da quella Madre che è chiamata a portare loro la misericordia di Dio».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700" b="1" u="sng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305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«Pertanto, un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Pastore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può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sentirsi soddisfatto solo applicando leggi morali a coloro che vivono in situazioni “irregolari”,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se fossero pietre 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si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lanciano contro la vita delle persone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È il caso dei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cuori chiu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si, che spesso si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nascondono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perfino dietro gli insegnamenti della Chiesa «per sedersi sulla cattedra di Mosè e giudicare, qualche volta con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superiorità e superficialità</a:t>
            </a:r>
            <a:r>
              <a:rPr lang="it-IT" sz="27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casi difficili e le famiglie ferite».</a:t>
            </a:r>
          </a:p>
        </p:txBody>
      </p:sp>
    </p:spTree>
    <p:extLst>
      <p:ext uri="{BB962C8B-B14F-4D97-AF65-F5344CB8AC3E}">
        <p14:creationId xmlns:p14="http://schemas.microsoft.com/office/powerpoint/2010/main" val="95565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E7DA057-07E0-C56C-1F0B-5BCBAEF685DF}"/>
              </a:ext>
            </a:extLst>
          </p:cNvPr>
          <p:cNvSpPr txBox="1"/>
          <p:nvPr/>
        </p:nvSpPr>
        <p:spPr>
          <a:xfrm>
            <a:off x="279400" y="266700"/>
            <a:ext cx="116713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800" b="1" cap="small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Alcuni elementi importanti sul senso del diritto</a:t>
            </a:r>
          </a:p>
          <a:p>
            <a:pPr algn="ctr"/>
            <a:endParaRPr lang="it-IT" sz="3800" b="1" cap="small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norme come pietre da gettare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sola interpretazione formale/letterale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Comoda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consolante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Ruolo del magistero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Cuori chiusi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Superiorità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Superficialità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Giudizio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definitivo sulla persona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responsabilità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it-IT" sz="3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3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soggettiva</a:t>
            </a:r>
          </a:p>
        </p:txBody>
      </p:sp>
    </p:spTree>
    <p:extLst>
      <p:ext uri="{BB962C8B-B14F-4D97-AF65-F5344CB8AC3E}">
        <p14:creationId xmlns:p14="http://schemas.microsoft.com/office/powerpoint/2010/main" val="14983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Goccia">
  <a:themeElements>
    <a:clrScheme name="Gocci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cci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cci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1757</Words>
  <Application>Microsoft Macintosh PowerPoint</Application>
  <PresentationFormat>Widescreen</PresentationFormat>
  <Paragraphs>144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Tw Cen MT</vt:lpstr>
      <vt:lpstr>Goccia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Accompagnare la fragilità secondo Amoris Laetitia: passi compiuti, difficoltà, prospettive di sviluppo</dc:title>
  <dc:creator>ORIETTA RACHELE GRAZIOLI</dc:creator>
  <cp:lastModifiedBy>ORIETTA RACHELE GRAZIOLI</cp:lastModifiedBy>
  <cp:revision>50</cp:revision>
  <dcterms:created xsi:type="dcterms:W3CDTF">2026-05-13T07:27:23Z</dcterms:created>
  <dcterms:modified xsi:type="dcterms:W3CDTF">2026-05-20T12:27:32Z</dcterms:modified>
</cp:coreProperties>
</file>