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7" r:id="rId2"/>
    <p:sldId id="343" r:id="rId3"/>
    <p:sldId id="331" r:id="rId4"/>
    <p:sldId id="333" r:id="rId5"/>
    <p:sldId id="344" r:id="rId6"/>
    <p:sldId id="338" r:id="rId7"/>
    <p:sldId id="337" r:id="rId8"/>
    <p:sldId id="340" r:id="rId9"/>
    <p:sldId id="341" r:id="rId10"/>
    <p:sldId id="342" r:id="rId11"/>
  </p:sldIdLst>
  <p:sldSz cx="9144000" cy="6858000" type="screen4x3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92" autoAdjust="0"/>
    <p:restoredTop sz="92991" autoAdjust="0"/>
  </p:normalViewPr>
  <p:slideViewPr>
    <p:cSldViewPr>
      <p:cViewPr varScale="1">
        <p:scale>
          <a:sx n="98" d="100"/>
          <a:sy n="98" d="100"/>
        </p:scale>
        <p:origin x="2232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0CD8F-3F32-4892-9DF0-23203422D0D0}" type="datetimeFigureOut">
              <a:rPr lang="it-IT" smtClean="0"/>
              <a:t>19/05/26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F85E45-4227-48C6-AC33-162003EDA4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8511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C003F-33AB-9C44-A14C-C56B10F95BDA}" type="datetimeFigureOut">
              <a:rPr lang="it-IT" smtClean="0"/>
              <a:t>19/05/26</a:t>
            </a:fld>
            <a:endParaRPr lang="it-IT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it-IT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35466-DBDA-DB44-AFAB-F949648589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0783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DBB73-3CBA-5647-B7A2-3998AD27655A}" type="datetime1">
              <a:rPr lang="fr-FR" smtClean="0"/>
              <a:t>19/05/2026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0FAF4-8E00-A44C-9384-0FC78DF5B700}" type="datetime1">
              <a:rPr lang="fr-FR" smtClean="0"/>
              <a:t>19/05/2026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C898-2473-1646-B795-DD99AE2E302C}" type="datetime1">
              <a:rPr lang="fr-FR" smtClean="0"/>
              <a:t>19/05/2026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F55B-BF8A-9649-BED8-BBDEAD657EAF}" type="datetime1">
              <a:rPr lang="fr-FR" smtClean="0"/>
              <a:t>19/05/2026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00526-DD50-E049-8CDE-B6A207B0BAE6}" type="datetime1">
              <a:rPr lang="fr-FR" smtClean="0"/>
              <a:t>19/05/2026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72234-C4D6-8143-9796-479691282516}" type="datetime1">
              <a:rPr lang="fr-FR" smtClean="0"/>
              <a:t>19/05/2026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3A46-01A8-A146-B435-FB5453015D90}" type="datetime1">
              <a:rPr lang="fr-FR" smtClean="0"/>
              <a:t>19/05/2026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D008-DEF2-F946-A96C-4874C402D1A2}" type="datetime1">
              <a:rPr lang="fr-FR" smtClean="0"/>
              <a:t>19/05/2026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D752D-1721-D249-8F3D-F20ACD7ADEF0}" type="datetime1">
              <a:rPr lang="fr-FR" smtClean="0"/>
              <a:t>19/05/2026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A57E6-336C-AC4A-A5C4-2535DEE4559A}" type="datetime1">
              <a:rPr lang="fr-FR" smtClean="0"/>
              <a:t>19/05/2026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74F8F-C507-0D44-803D-B136D457AE89}" type="datetime1">
              <a:rPr lang="fr-FR" smtClean="0"/>
              <a:t>19/05/2026</a:t>
            </a:fld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172BB0D-0695-4BC7-8F96-B34BF4BC7D0A}" type="slidenum">
              <a:rPr lang="it-IT" smtClean="0"/>
              <a:t>‹N›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08CFB20-43C4-0D4D-9658-1B55708D5832}" type="datetime1">
              <a:rPr lang="fr-FR" smtClean="0"/>
              <a:t>19/05/2026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5" y="332656"/>
            <a:ext cx="8136904" cy="5796408"/>
          </a:xfrm>
        </p:spPr>
        <p:txBody>
          <a:bodyPr/>
          <a:lstStyle/>
          <a:p>
            <a:br>
              <a:rPr lang="it-IT" sz="3600" b="0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</a:br>
            <a:br>
              <a:rPr lang="it-IT" sz="3600" b="0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</a:br>
            <a:br>
              <a:rPr lang="it-IT" sz="3600" b="0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</a:br>
            <a:br>
              <a:rPr lang="it-IT" sz="3600" b="0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</a:br>
            <a:br>
              <a:rPr lang="it-IT" sz="3600" b="0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</a:br>
            <a:br>
              <a:rPr lang="it-IT" sz="3600" b="0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</a:br>
            <a:br>
              <a:rPr lang="it-IT" sz="3600" b="0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</a:br>
            <a:r>
              <a:rPr lang="it-IT" sz="4400" dirty="0">
                <a:solidFill>
                  <a:srgbClr val="0070C0"/>
                </a:solidFill>
              </a:rPr>
              <a:t>Accompagnare la fragilità secondo </a:t>
            </a:r>
            <a:r>
              <a:rPr lang="it-IT" sz="4400" i="1" dirty="0">
                <a:solidFill>
                  <a:srgbClr val="0070C0"/>
                </a:solidFill>
              </a:rPr>
              <a:t>Amoris Laetitia</a:t>
            </a:r>
            <a:br>
              <a:rPr lang="it-IT" sz="4000" dirty="0">
                <a:solidFill>
                  <a:srgbClr val="0070C0"/>
                </a:solidFill>
              </a:rPr>
            </a:br>
            <a:r>
              <a:rPr lang="it-IT" sz="3600" dirty="0">
                <a:solidFill>
                  <a:srgbClr val="0070C0"/>
                </a:solidFill>
              </a:rPr>
              <a:t>Passi compiuti, difficoltà, </a:t>
            </a:r>
            <a:br>
              <a:rPr lang="it-IT" sz="3600" dirty="0">
                <a:solidFill>
                  <a:srgbClr val="0070C0"/>
                </a:solidFill>
              </a:rPr>
            </a:br>
            <a:r>
              <a:rPr lang="it-IT" sz="3600" dirty="0">
                <a:solidFill>
                  <a:srgbClr val="0070C0"/>
                </a:solidFill>
              </a:rPr>
              <a:t>prospettive di sviluppo</a:t>
            </a:r>
            <a:br>
              <a:rPr lang="it-IT" sz="3600" dirty="0">
                <a:solidFill>
                  <a:srgbClr val="0070C0"/>
                </a:solidFill>
              </a:rPr>
            </a:br>
            <a:br>
              <a:rPr lang="it-IT" sz="3600" dirty="0">
                <a:solidFill>
                  <a:srgbClr val="0070C0"/>
                </a:solidFill>
              </a:rPr>
            </a:br>
            <a:r>
              <a:rPr lang="it-IT" sz="3600" dirty="0">
                <a:solidFill>
                  <a:srgbClr val="0070C0"/>
                </a:solidFill>
              </a:rPr>
              <a:t>Bologna - 22 maggio 2026</a:t>
            </a:r>
            <a:br>
              <a:rPr lang="it-IT" sz="3600" dirty="0">
                <a:solidFill>
                  <a:srgbClr val="0070C0"/>
                </a:solidFill>
              </a:rPr>
            </a:br>
            <a:br>
              <a:rPr lang="it-IT" sz="2400" b="0" dirty="0">
                <a:solidFill>
                  <a:srgbClr val="0070C0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</a:br>
            <a:r>
              <a:rPr lang="it-IT" sz="3600" dirty="0">
                <a:solidFill>
                  <a:srgbClr val="0070C0"/>
                </a:solidFill>
                <a:cs typeface="Adobe Devanagari" panose="02040503050201020203" pitchFamily="18" charset="0"/>
              </a:rPr>
              <a:t>Prof. Philippe </a:t>
            </a:r>
            <a:r>
              <a:rPr lang="it-IT" sz="3600" dirty="0" err="1">
                <a:solidFill>
                  <a:srgbClr val="0070C0"/>
                </a:solidFill>
                <a:cs typeface="Adobe Devanagari" panose="02040503050201020203" pitchFamily="18" charset="0"/>
              </a:rPr>
              <a:t>Bordeyne</a:t>
            </a:r>
            <a:r>
              <a:rPr lang="it-IT" sz="3600" dirty="0">
                <a:solidFill>
                  <a:srgbClr val="0070C0"/>
                </a:solidFill>
                <a:cs typeface="Adobe Devanagari" panose="02040503050201020203" pitchFamily="18" charset="0"/>
              </a:rPr>
              <a:t> </a:t>
            </a:r>
            <a:br>
              <a:rPr lang="it-IT" sz="3200" b="0" dirty="0">
                <a:solidFill>
                  <a:schemeClr val="accent2">
                    <a:lumMod val="50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</a:br>
            <a:endParaRPr lang="it-IT" sz="2800" dirty="0">
              <a:solidFill>
                <a:schemeClr val="accent2">
                  <a:lumMod val="50000"/>
                </a:schemeClr>
              </a:solidFill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>
          <a:xfrm>
            <a:off x="179513" y="6597352"/>
            <a:ext cx="5688631" cy="108248"/>
          </a:xfrm>
        </p:spPr>
        <p:txBody>
          <a:bodyPr>
            <a:normAutofit fontScale="25000" lnSpcReduction="20000"/>
          </a:bodyPr>
          <a:lstStyle/>
          <a:p>
            <a:endParaRPr lang="it-IT" dirty="0"/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59" y="620688"/>
            <a:ext cx="2455473" cy="792088"/>
          </a:xfr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2467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A12110-5AD5-34DA-B0CB-DC693E8D92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49AABB-39EC-18B4-EDC8-43004C1EA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8424284" cy="1143000"/>
          </a:xfrm>
        </p:spPr>
        <p:txBody>
          <a:bodyPr/>
          <a:lstStyle/>
          <a:p>
            <a:pPr algn="ctr"/>
            <a:br>
              <a:rPr lang="it-IT" sz="2000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</a:br>
            <a:r>
              <a:rPr lang="en-GB" sz="4000" b="1" dirty="0">
                <a:solidFill>
                  <a:srgbClr val="0070C0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it-IT" sz="3600" b="1" noProof="1">
                <a:solidFill>
                  <a:srgbClr val="0070C0"/>
                </a:solidFill>
                <a:cs typeface="Adobe Devanagari" panose="02040503050201020203" pitchFamily="18" charset="0"/>
              </a:rPr>
              <a:t>III- Diversi </a:t>
            </a:r>
            <a:r>
              <a:rPr lang="it-IT" sz="3600" b="1" dirty="0">
                <a:solidFill>
                  <a:srgbClr val="0070C0"/>
                </a:solidFill>
              </a:rPr>
              <a:t>carismi e iniziative pastorali</a:t>
            </a:r>
            <a:br>
              <a:rPr lang="it-IT" sz="4400" dirty="0">
                <a:solidFill>
                  <a:schemeClr val="accent2"/>
                </a:solidFill>
              </a:rPr>
            </a:br>
            <a:endParaRPr lang="it-IT" sz="1400" dirty="0"/>
          </a:p>
        </p:txBody>
      </p:sp>
      <p:pic>
        <p:nvPicPr>
          <p:cNvPr id="3" name="Segnaposto contenuto 4">
            <a:extLst>
              <a:ext uri="{FF2B5EF4-FFF2-40B4-BE49-F238E27FC236}">
                <a16:creationId xmlns:a16="http://schemas.microsoft.com/office/drawing/2014/main" id="{4A340018-459F-4A85-F0D1-46137EAF03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19672"/>
            <a:ext cx="1944216" cy="627166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64EA5E4B-CD3F-C00A-3A9D-01D31F2C6F41}"/>
              </a:ext>
            </a:extLst>
          </p:cNvPr>
          <p:cNvSpPr/>
          <p:nvPr/>
        </p:nvSpPr>
        <p:spPr>
          <a:xfrm>
            <a:off x="457200" y="1628800"/>
            <a:ext cx="7620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AutoNum type="arabicParenR"/>
            </a:pPr>
            <a:r>
              <a:rPr lang="it-IT" sz="2800" b="1" noProof="1"/>
              <a:t>Riattivare il legame tra il matrimonio e i sacramenti dell'iniziazione Cristiana: </a:t>
            </a:r>
          </a:p>
          <a:p>
            <a:pPr algn="just"/>
            <a:r>
              <a:rPr lang="it-IT" sz="2800" noProof="1"/>
              <a:t>             è possibile diventare cristiani a qualsiasi età, </a:t>
            </a:r>
          </a:p>
          <a:p>
            <a:pPr algn="just"/>
            <a:r>
              <a:rPr lang="it-IT" sz="2800" noProof="1"/>
              <a:t>             è possibile sposarsi tardi</a:t>
            </a:r>
          </a:p>
          <a:p>
            <a:pPr algn="just"/>
            <a:endParaRPr lang="it-IT" sz="2800" b="1" noProof="1"/>
          </a:p>
          <a:p>
            <a:pPr algn="just"/>
            <a:r>
              <a:rPr lang="it-IT" sz="2800" b="1" noProof="1"/>
              <a:t>2) C’è bisogno di una formazione permanente sull'amore coniugale e familiare</a:t>
            </a:r>
          </a:p>
          <a:p>
            <a:pPr algn="just"/>
            <a:r>
              <a:rPr lang="it-IT" sz="2800" b="1" noProof="1"/>
              <a:t>             </a:t>
            </a:r>
            <a:r>
              <a:rPr lang="it-IT" sz="2800" noProof="1"/>
              <a:t>catechesi mistagogica, </a:t>
            </a:r>
          </a:p>
          <a:p>
            <a:pPr algn="just"/>
            <a:r>
              <a:rPr lang="it-IT" sz="2800" noProof="1"/>
              <a:t>             integrazione nella comunità cristiana</a:t>
            </a:r>
          </a:p>
          <a:p>
            <a:pPr algn="just"/>
            <a:endParaRPr lang="it-IT" sz="2800" b="1" noProof="1"/>
          </a:p>
          <a:p>
            <a:pPr algn="just"/>
            <a:r>
              <a:rPr lang="it-IT" sz="2800" b="1" noProof="1"/>
              <a:t>3) Prendersi cura della fragilità emotiva e familiare: </a:t>
            </a:r>
            <a:r>
              <a:rPr lang="it-IT" sz="2800" noProof="1"/>
              <a:t>dare spazio al capitolo 8, ma non solo</a:t>
            </a:r>
            <a:endParaRPr lang="it-IT" sz="2800" b="1" noProof="1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18456A-BF61-F717-4922-DCDB59153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5544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CF1CD-9F99-1E6E-A10B-B9C7BEC75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525BB6-7839-E593-F585-B2F304503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600" b="1" dirty="0">
                <a:solidFill>
                  <a:srgbClr val="0070C0"/>
                </a:solidFill>
              </a:rPr>
              <a:t>Una presentazione a due voci</a:t>
            </a:r>
            <a:br>
              <a:rPr lang="it-IT" sz="4400" dirty="0">
                <a:solidFill>
                  <a:schemeClr val="accent2"/>
                </a:solidFill>
              </a:rPr>
            </a:br>
            <a:endParaRPr lang="it-IT" sz="1400" dirty="0"/>
          </a:p>
        </p:txBody>
      </p:sp>
      <p:pic>
        <p:nvPicPr>
          <p:cNvPr id="3" name="Segnaposto contenuto 4">
            <a:extLst>
              <a:ext uri="{FF2B5EF4-FFF2-40B4-BE49-F238E27FC236}">
                <a16:creationId xmlns:a16="http://schemas.microsoft.com/office/drawing/2014/main" id="{FBB112CE-0640-3F0C-C5FB-5E99FB6B08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-1899592"/>
            <a:ext cx="1944216" cy="627166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6421318A-77FB-BB6F-3B4F-8E915C2D199E}"/>
              </a:ext>
            </a:extLst>
          </p:cNvPr>
          <p:cNvSpPr/>
          <p:nvPr/>
        </p:nvSpPr>
        <p:spPr>
          <a:xfrm>
            <a:off x="457200" y="1628800"/>
            <a:ext cx="7620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b="1" noProof="1"/>
              <a:t>Al GP2: un corso a due voci </a:t>
            </a:r>
            <a:r>
              <a:rPr lang="it-IT" sz="2400" noProof="1"/>
              <a:t>«</a:t>
            </a:r>
            <a:r>
              <a:rPr lang="it-IT" sz="2400" dirty="0"/>
              <a:t>Sinodalità, Integrazione, Misericordia» / un teologo della morale, della pastorale e della sinodalità, una canonista, avvocato civile e Rotale </a:t>
            </a:r>
          </a:p>
          <a:p>
            <a:pPr algn="just"/>
            <a:endParaRPr lang="it-IT" sz="2400" noProof="1"/>
          </a:p>
          <a:p>
            <a:pPr algn="just"/>
            <a:r>
              <a:rPr lang="it-IT" sz="2400" b="1" noProof="1"/>
              <a:t>Due anniversari </a:t>
            </a:r>
            <a:r>
              <a:rPr lang="it-IT" sz="2400" noProof="1"/>
              <a:t>(Amoris Laetitia + Gaudium et spes): un convegno con INTAMS (Marital Spirituality): la teologia del matrimonio dopo il Vaticano II (</a:t>
            </a:r>
            <a:r>
              <a:rPr lang="it-IT" sz="2400" b="1" noProof="1"/>
              <a:t>teologi e canonisti</a:t>
            </a:r>
            <a:r>
              <a:rPr lang="it-IT" sz="2400" noProof="1"/>
              <a:t>)</a:t>
            </a:r>
          </a:p>
          <a:p>
            <a:pPr algn="just"/>
            <a:endParaRPr lang="it-IT" sz="2400" noProof="1"/>
          </a:p>
          <a:p>
            <a:pPr algn="just"/>
            <a:r>
              <a:rPr lang="it-IT" sz="2400" noProof="1"/>
              <a:t>È una </a:t>
            </a:r>
            <a:r>
              <a:rPr lang="it-IT" sz="2400" b="1" noProof="1"/>
              <a:t>bella sfida </a:t>
            </a:r>
            <a:r>
              <a:rPr lang="it-IT" sz="2400" noProof="1"/>
              <a:t>dialogare tra teologia e diritto canonico</a:t>
            </a:r>
          </a:p>
          <a:p>
            <a:pPr algn="just"/>
            <a:endParaRPr lang="it-IT" sz="2400" noProof="1"/>
          </a:p>
          <a:p>
            <a:pPr algn="just"/>
            <a:r>
              <a:rPr lang="it-IT" sz="2400" b="1" noProof="1"/>
              <a:t>L’approccio sinodale </a:t>
            </a:r>
            <a:r>
              <a:rPr lang="it-IT" sz="2400" noProof="1"/>
              <a:t>ci obbliga a tenere conto insieme (morale e diritto canonico) dei </a:t>
            </a:r>
            <a:r>
              <a:rPr lang="it-IT" sz="2400" b="1" noProof="1"/>
              <a:t>contesti locali </a:t>
            </a:r>
            <a:r>
              <a:rPr lang="it-IT" sz="2400" noProof="1"/>
              <a:t>e del </a:t>
            </a:r>
            <a:r>
              <a:rPr lang="it-IT" sz="2400" b="1" noProof="1"/>
              <a:t>tempo di assimilazione </a:t>
            </a:r>
            <a:r>
              <a:rPr lang="it-IT" sz="2400" noProof="1"/>
              <a:t>di </a:t>
            </a:r>
            <a:r>
              <a:rPr lang="it-IT" sz="2400" i="1" noProof="1"/>
              <a:t>Amoris Laetitia</a:t>
            </a:r>
            <a:r>
              <a:rPr lang="it-IT" sz="2400" noProof="1"/>
              <a:t>, nonché delle </a:t>
            </a:r>
            <a:r>
              <a:rPr lang="it-IT" sz="2400" b="1" noProof="1"/>
              <a:t>resistenze</a:t>
            </a:r>
            <a:endParaRPr lang="it-IT" sz="2400" b="1" dirty="0"/>
          </a:p>
          <a:p>
            <a:pPr algn="just"/>
            <a:endParaRPr lang="it-IT" sz="2400" noProof="1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D3952E-417C-05E4-0C52-B33BFC121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3764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600" b="1" dirty="0">
                <a:solidFill>
                  <a:srgbClr val="0070C0"/>
                </a:solidFill>
              </a:rPr>
              <a:t>Uno sguardo sul cammino </a:t>
            </a:r>
            <a:br>
              <a:rPr lang="it-IT" sz="3600" b="1" dirty="0">
                <a:solidFill>
                  <a:srgbClr val="0070C0"/>
                </a:solidFill>
              </a:rPr>
            </a:br>
            <a:r>
              <a:rPr lang="it-IT" sz="3600" b="1" dirty="0">
                <a:solidFill>
                  <a:srgbClr val="0070C0"/>
                </a:solidFill>
              </a:rPr>
              <a:t>che faremo insieme</a:t>
            </a:r>
            <a:br>
              <a:rPr lang="it-IT" sz="4400" dirty="0">
                <a:solidFill>
                  <a:schemeClr val="accent2"/>
                </a:solidFill>
              </a:rPr>
            </a:br>
            <a:endParaRPr lang="it-IT" sz="1400" dirty="0"/>
          </a:p>
        </p:txBody>
      </p:sp>
      <p:pic>
        <p:nvPicPr>
          <p:cNvPr id="3" name="Segnaposto contenut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-1899592"/>
            <a:ext cx="1944216" cy="627166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457200" y="1628800"/>
            <a:ext cx="7620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it-IT" sz="2400" noProof="1"/>
          </a:p>
          <a:p>
            <a:pPr algn="just"/>
            <a:r>
              <a:rPr lang="it-IT" sz="2400" noProof="1"/>
              <a:t>Intro - Una </a:t>
            </a:r>
            <a:r>
              <a:rPr lang="it-IT" sz="2400" b="1" noProof="1"/>
              <a:t>difficoltà</a:t>
            </a:r>
            <a:r>
              <a:rPr lang="it-IT" sz="2400" noProof="1"/>
              <a:t>: riconoscere che la fragilità non è un problema, ma principalmente un’opportunità (cfr. AL 7)</a:t>
            </a:r>
          </a:p>
          <a:p>
            <a:pPr algn="just"/>
            <a:endParaRPr lang="it-IT" sz="2400" noProof="1"/>
          </a:p>
          <a:p>
            <a:pPr algn="just"/>
            <a:r>
              <a:rPr lang="it-IT" sz="2400" noProof="1"/>
              <a:t>Capitolo 1 – Un </a:t>
            </a:r>
            <a:r>
              <a:rPr lang="it-IT" sz="2400" b="1" noProof="1"/>
              <a:t>passo compiuto</a:t>
            </a:r>
            <a:r>
              <a:rPr lang="it-IT" sz="2400" noProof="1"/>
              <a:t>: il cammino sinodale ha permesso di guardare i cambiamenti alla luce della fede per un discernimento missionario rinnovato</a:t>
            </a:r>
          </a:p>
          <a:p>
            <a:pPr algn="just"/>
            <a:endParaRPr lang="it-IT" sz="2400" noProof="1"/>
          </a:p>
          <a:p>
            <a:pPr algn="just"/>
            <a:r>
              <a:rPr lang="it-IT" sz="2400" noProof="1"/>
              <a:t>Capitolo 2 – </a:t>
            </a:r>
            <a:r>
              <a:rPr lang="it-IT" sz="2400" b="1" noProof="1"/>
              <a:t>Processi da sviluppare</a:t>
            </a:r>
            <a:r>
              <a:rPr lang="it-IT" sz="2400" noProof="1"/>
              <a:t>: </a:t>
            </a:r>
            <a:r>
              <a:rPr lang="it-IT" sz="2400" dirty="0"/>
              <a:t>mobilitare una più ampia gamma di risorse cristiane </a:t>
            </a:r>
          </a:p>
          <a:p>
            <a:pPr algn="just"/>
            <a:endParaRPr lang="it-IT" sz="2400" noProof="1"/>
          </a:p>
          <a:p>
            <a:pPr algn="just"/>
            <a:r>
              <a:rPr lang="it-IT" sz="2400" noProof="1"/>
              <a:t>Capitolo 3 – Una </a:t>
            </a:r>
            <a:r>
              <a:rPr lang="it-IT" sz="2400" b="1" noProof="1"/>
              <a:t>conversione pastorale</a:t>
            </a:r>
            <a:r>
              <a:rPr lang="it-IT" sz="2400" noProof="1"/>
              <a:t>: c</a:t>
            </a:r>
            <a:r>
              <a:rPr lang="it-IT" sz="2400" dirty="0"/>
              <a:t>'è spazio per una varietà di carismi e iniziative pastorali secondo AL</a:t>
            </a:r>
            <a:endParaRPr lang="it-IT" sz="2400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8278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it-IT" sz="2000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</a:br>
            <a:r>
              <a:rPr lang="en-GB" sz="4000" b="1" dirty="0">
                <a:solidFill>
                  <a:srgbClr val="0070C0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it-IT" sz="3600" b="1" noProof="1">
                <a:solidFill>
                  <a:srgbClr val="0070C0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L</a:t>
            </a:r>
            <a:r>
              <a:rPr lang="it-IT" sz="3600" b="1" noProof="1">
                <a:solidFill>
                  <a:srgbClr val="0070C0"/>
                </a:solidFill>
              </a:rPr>
              <a:t>a fragilità non è un problema, ma principalmente un’opportunità</a:t>
            </a:r>
            <a:br>
              <a:rPr lang="it-IT" sz="4400" dirty="0">
                <a:solidFill>
                  <a:schemeClr val="accent2"/>
                </a:solidFill>
              </a:rPr>
            </a:br>
            <a:endParaRPr lang="it-IT" sz="1400" dirty="0"/>
          </a:p>
        </p:txBody>
      </p:sp>
      <p:pic>
        <p:nvPicPr>
          <p:cNvPr id="3" name="Segnaposto contenuto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19672"/>
            <a:ext cx="1944216" cy="627166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457200" y="1628800"/>
            <a:ext cx="7715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600" noProof="1"/>
              <a:t>- </a:t>
            </a:r>
            <a:r>
              <a:rPr lang="it-IT" sz="2600" b="1" noProof="1"/>
              <a:t>Giovanni XXIII</a:t>
            </a:r>
            <a:r>
              <a:rPr lang="it-IT" sz="2600" noProof="1"/>
              <a:t>: la fede nella Divina Provvidenza</a:t>
            </a:r>
          </a:p>
          <a:p>
            <a:pPr algn="just"/>
            <a:endParaRPr lang="it-IT" sz="2600" noProof="1"/>
          </a:p>
          <a:p>
            <a:pPr algn="just"/>
            <a:r>
              <a:rPr lang="it-IT" sz="2600" noProof="1"/>
              <a:t>- La </a:t>
            </a:r>
            <a:r>
              <a:rPr lang="it-IT" sz="2600" b="1" noProof="1"/>
              <a:t>sinodalità</a:t>
            </a:r>
            <a:r>
              <a:rPr lang="it-IT" sz="2600" noProof="1"/>
              <a:t>: </a:t>
            </a:r>
            <a:r>
              <a:rPr lang="it-IT" sz="2600" b="1" noProof="1"/>
              <a:t>discernere</a:t>
            </a:r>
            <a:r>
              <a:rPr lang="it-IT" sz="2600" noProof="1"/>
              <a:t> nella fede e la speranza</a:t>
            </a:r>
          </a:p>
          <a:p>
            <a:pPr algn="just"/>
            <a:endParaRPr lang="it-IT" sz="2600" noProof="1"/>
          </a:p>
          <a:p>
            <a:pPr algn="just"/>
            <a:r>
              <a:rPr lang="it-IT" sz="2600" noProof="1"/>
              <a:t>- </a:t>
            </a:r>
            <a:r>
              <a:rPr lang="it-IT" sz="2600" b="1" noProof="1"/>
              <a:t>Sbloccare le persone </a:t>
            </a:r>
            <a:r>
              <a:rPr lang="it-IT" sz="2600" noProof="1"/>
              <a:t>nel loro rapporto con la Chiesa</a:t>
            </a:r>
          </a:p>
          <a:p>
            <a:pPr algn="just"/>
            <a:endParaRPr lang="it-IT" sz="2600" noProof="1"/>
          </a:p>
          <a:p>
            <a:pPr algn="just"/>
            <a:r>
              <a:rPr lang="it-IT" sz="2600" noProof="1"/>
              <a:t>- </a:t>
            </a:r>
            <a:r>
              <a:rPr lang="it-IT" sz="2600" b="1" noProof="1"/>
              <a:t>Riesaminare la Tradizione vivente </a:t>
            </a:r>
            <a:r>
              <a:rPr lang="it-IT" sz="2600" noProof="1"/>
              <a:t>con il Popolo di Dio per affrontare nuove situazioni, partecipando così alla funzione profetica di Cristo (LG 12)</a:t>
            </a:r>
          </a:p>
          <a:p>
            <a:pPr algn="just"/>
            <a:endParaRPr lang="it-IT" sz="2600" noProof="1"/>
          </a:p>
          <a:p>
            <a:pPr algn="just"/>
            <a:r>
              <a:rPr lang="it-IT" sz="2600" noProof="1"/>
              <a:t>- </a:t>
            </a:r>
            <a:r>
              <a:rPr lang="it-IT" sz="2600" b="1" noProof="1"/>
              <a:t>Rileggere </a:t>
            </a:r>
            <a:r>
              <a:rPr lang="it-IT" sz="2600" b="1" i="1" noProof="1"/>
              <a:t>Amoris laetitia </a:t>
            </a:r>
            <a:r>
              <a:rPr lang="it-IT" sz="2600" b="1" noProof="1"/>
              <a:t>in questa storia </a:t>
            </a:r>
            <a:r>
              <a:rPr lang="it-IT" sz="2600" noProof="1"/>
              <a:t>per cogliere una visione più dinamica della fragilità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2821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6507B-7CE0-52E9-4EBC-B1022EB1C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3B23DC-903B-67FB-9DEC-C5266F0B7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it-IT" sz="2000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</a:br>
            <a:r>
              <a:rPr lang="en-GB" sz="4000" b="1" dirty="0">
                <a:solidFill>
                  <a:srgbClr val="0070C0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it-IT" sz="3600" b="1" noProof="1">
                <a:solidFill>
                  <a:srgbClr val="0070C0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L</a:t>
            </a:r>
            <a:r>
              <a:rPr lang="it-IT" sz="3600" b="1" noProof="1">
                <a:solidFill>
                  <a:srgbClr val="0070C0"/>
                </a:solidFill>
              </a:rPr>
              <a:t>a fragilità si capisce meglio alla luce delle encicliche sociali</a:t>
            </a:r>
            <a:br>
              <a:rPr lang="it-IT" sz="4400" dirty="0">
                <a:solidFill>
                  <a:schemeClr val="accent2"/>
                </a:solidFill>
              </a:rPr>
            </a:br>
            <a:endParaRPr lang="it-IT" sz="1400" dirty="0"/>
          </a:p>
        </p:txBody>
      </p:sp>
      <p:pic>
        <p:nvPicPr>
          <p:cNvPr id="3" name="Segnaposto contenuto 4">
            <a:extLst>
              <a:ext uri="{FF2B5EF4-FFF2-40B4-BE49-F238E27FC236}">
                <a16:creationId xmlns:a16="http://schemas.microsoft.com/office/drawing/2014/main" id="{B82E190E-602F-F0FE-6FB7-D189E961FC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19672"/>
            <a:ext cx="1944216" cy="627166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26DEAE7A-47CA-A4A8-8381-1D5600DEB503}"/>
              </a:ext>
            </a:extLst>
          </p:cNvPr>
          <p:cNvSpPr/>
          <p:nvPr/>
        </p:nvSpPr>
        <p:spPr>
          <a:xfrm>
            <a:off x="457200" y="1628800"/>
            <a:ext cx="7620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600" noProof="1"/>
              <a:t>- «</a:t>
            </a:r>
            <a:r>
              <a:rPr lang="it-IT" sz="2600" b="1" noProof="1"/>
              <a:t>Dipendenza mutua</a:t>
            </a:r>
            <a:r>
              <a:rPr lang="it-IT" sz="2600" noProof="1"/>
              <a:t>» e «</a:t>
            </a:r>
            <a:r>
              <a:rPr lang="it-IT" sz="2600" b="1" noProof="1"/>
              <a:t>vulnerabilità condivisa</a:t>
            </a:r>
            <a:r>
              <a:rPr lang="it-IT" sz="2600" noProof="1"/>
              <a:t>» sono condizioni per assemblare l’umanità in un mondo diviso (Linda Hogan) </a:t>
            </a:r>
          </a:p>
          <a:p>
            <a:pPr algn="just"/>
            <a:endParaRPr lang="it-IT" sz="2600" noProof="1"/>
          </a:p>
          <a:p>
            <a:pPr algn="just"/>
            <a:r>
              <a:rPr lang="it-IT" sz="2600" noProof="1"/>
              <a:t>- </a:t>
            </a:r>
            <a:r>
              <a:rPr lang="it-IT" sz="2600" b="1" noProof="1"/>
              <a:t>Laudato si’, Fratelli tutti, Dilexit te</a:t>
            </a:r>
          </a:p>
          <a:p>
            <a:pPr algn="just"/>
            <a:endParaRPr lang="it-IT" sz="2600" noProof="1"/>
          </a:p>
          <a:p>
            <a:pPr algn="just"/>
            <a:r>
              <a:rPr lang="it-IT" sz="2600" noProof="1"/>
              <a:t>- </a:t>
            </a:r>
            <a:r>
              <a:rPr lang="it-IT" sz="2600" b="1" noProof="1"/>
              <a:t>La fragilità spinge </a:t>
            </a:r>
            <a:r>
              <a:rPr lang="it-IT" sz="2600" noProof="1"/>
              <a:t>le famiglie a </a:t>
            </a:r>
            <a:r>
              <a:rPr lang="it-IT" sz="2600" b="1" noProof="1"/>
              <a:t>fare alleanze </a:t>
            </a:r>
            <a:r>
              <a:rPr lang="it-IT" sz="2600" noProof="1"/>
              <a:t>e </a:t>
            </a:r>
            <a:r>
              <a:rPr lang="it-IT" sz="2600" b="1" noProof="1"/>
              <a:t>riorganizzarsi</a:t>
            </a:r>
            <a:r>
              <a:rPr lang="it-IT" sz="2600" noProof="1"/>
              <a:t> in contesti difficili: la dipendenza mutua diventa una </a:t>
            </a:r>
            <a:r>
              <a:rPr lang="it-IT" sz="2600" b="1" noProof="1"/>
              <a:t>risorsa di creatività</a:t>
            </a:r>
          </a:p>
          <a:p>
            <a:pPr algn="just"/>
            <a:endParaRPr lang="it-IT" sz="2600" noProof="1"/>
          </a:p>
          <a:p>
            <a:pPr algn="just"/>
            <a:r>
              <a:rPr lang="it-IT" sz="2600" noProof="1"/>
              <a:t>- La </a:t>
            </a:r>
            <a:r>
              <a:rPr lang="it-IT" sz="2600" b="1" noProof="1"/>
              <a:t>dottrina sociale </a:t>
            </a:r>
            <a:r>
              <a:rPr lang="it-IT" sz="2600" noProof="1"/>
              <a:t>è una risorsa che </a:t>
            </a:r>
            <a:r>
              <a:rPr lang="it-IT" sz="2600" b="1" noProof="1"/>
              <a:t>ci insegna a rispondere a dei problemi nuovi </a:t>
            </a:r>
            <a:r>
              <a:rPr lang="it-IT" sz="2600" noProof="1"/>
              <a:t>(Papa Leone)</a:t>
            </a:r>
            <a:endParaRPr lang="it-IT" sz="2600" b="1" noProof="1"/>
          </a:p>
          <a:p>
            <a:pPr algn="just"/>
            <a:endParaRPr lang="it-IT" sz="2600" noProof="1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7019C9-322A-B74D-BA53-44681E4C6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4778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AAE0A-B613-A527-1606-36498E1FB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303326-1BB8-52F9-4E28-DB401B6A5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it-IT" sz="2000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</a:br>
            <a:r>
              <a:rPr lang="en-GB" sz="4000" b="1" dirty="0">
                <a:solidFill>
                  <a:srgbClr val="0070C0"/>
                </a:solidFill>
                <a:cs typeface="Adobe Devanagari" panose="02040503050201020203" pitchFamily="18" charset="0"/>
              </a:rPr>
              <a:t> </a:t>
            </a:r>
            <a:r>
              <a:rPr lang="it-IT" sz="3600" b="1" noProof="1">
                <a:solidFill>
                  <a:srgbClr val="0070C0"/>
                </a:solidFill>
                <a:cs typeface="Adobe Devanagari" panose="02040503050201020203" pitchFamily="18" charset="0"/>
              </a:rPr>
              <a:t>I- Lo sforzo di g</a:t>
            </a:r>
            <a:r>
              <a:rPr lang="it-IT" sz="3600" b="1" noProof="1">
                <a:solidFill>
                  <a:srgbClr val="0070C0"/>
                </a:solidFill>
              </a:rPr>
              <a:t>uardare </a:t>
            </a:r>
            <a:br>
              <a:rPr lang="it-IT" sz="3600" b="1" noProof="1">
                <a:solidFill>
                  <a:srgbClr val="0070C0"/>
                </a:solidFill>
              </a:rPr>
            </a:br>
            <a:r>
              <a:rPr lang="it-IT" sz="3600" b="1" noProof="1">
                <a:solidFill>
                  <a:srgbClr val="0070C0"/>
                </a:solidFill>
              </a:rPr>
              <a:t>i cambiamenti alla luce della fede</a:t>
            </a:r>
            <a:br>
              <a:rPr lang="it-IT" sz="4400" dirty="0">
                <a:solidFill>
                  <a:schemeClr val="accent2"/>
                </a:solidFill>
              </a:rPr>
            </a:br>
            <a:endParaRPr lang="it-IT" sz="1400" dirty="0"/>
          </a:p>
        </p:txBody>
      </p:sp>
      <p:pic>
        <p:nvPicPr>
          <p:cNvPr id="3" name="Segnaposto contenuto 4">
            <a:extLst>
              <a:ext uri="{FF2B5EF4-FFF2-40B4-BE49-F238E27FC236}">
                <a16:creationId xmlns:a16="http://schemas.microsoft.com/office/drawing/2014/main" id="{D26AC995-8D3E-3727-A128-10A20D1711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19672"/>
            <a:ext cx="1944216" cy="627166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C4706218-08CB-FEF1-14C3-8FBCB3753D57}"/>
              </a:ext>
            </a:extLst>
          </p:cNvPr>
          <p:cNvSpPr/>
          <p:nvPr/>
        </p:nvSpPr>
        <p:spPr>
          <a:xfrm>
            <a:off x="457200" y="1628800"/>
            <a:ext cx="76200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600" noProof="1"/>
              <a:t>- </a:t>
            </a:r>
            <a:r>
              <a:rPr lang="it-IT" sz="2600" b="1" noProof="1"/>
              <a:t>Evitare le semplificazioni</a:t>
            </a:r>
          </a:p>
          <a:p>
            <a:pPr algn="just"/>
            <a:endParaRPr lang="it-IT" sz="2600" noProof="1"/>
          </a:p>
          <a:p>
            <a:pPr algn="just"/>
            <a:r>
              <a:rPr lang="it-IT" sz="2600" noProof="1"/>
              <a:t>- </a:t>
            </a:r>
            <a:r>
              <a:rPr lang="it-IT" sz="2600" b="1" noProof="1"/>
              <a:t>Gli individui sono meno sostenuti </a:t>
            </a:r>
            <a:r>
              <a:rPr lang="it-IT" sz="2600" noProof="1"/>
              <a:t>che in passato dalle strutture sociali per la vita affettiva e familiare</a:t>
            </a:r>
          </a:p>
          <a:p>
            <a:pPr algn="just"/>
            <a:endParaRPr lang="it-IT" sz="2600" noProof="1"/>
          </a:p>
          <a:p>
            <a:pPr algn="just"/>
            <a:r>
              <a:rPr lang="it-IT" sz="2600" noProof="1"/>
              <a:t>- Gli </a:t>
            </a:r>
            <a:r>
              <a:rPr lang="it-IT" sz="2600" b="1" noProof="1"/>
              <a:t>indicatori</a:t>
            </a:r>
            <a:r>
              <a:rPr lang="it-IT" sz="2600" noProof="1"/>
              <a:t> del cambiamento sono </a:t>
            </a:r>
            <a:r>
              <a:rPr lang="it-IT" sz="2600" b="1" noProof="1"/>
              <a:t>locali e globali</a:t>
            </a:r>
          </a:p>
          <a:p>
            <a:pPr algn="just"/>
            <a:endParaRPr lang="it-IT" sz="2600" noProof="1"/>
          </a:p>
          <a:p>
            <a:pPr algn="just"/>
            <a:r>
              <a:rPr lang="it-IT" sz="2600" noProof="1"/>
              <a:t>- Le </a:t>
            </a:r>
            <a:r>
              <a:rPr lang="it-IT" sz="2600" b="1" noProof="1"/>
              <a:t>cause</a:t>
            </a:r>
            <a:r>
              <a:rPr lang="it-IT" sz="2600" noProof="1"/>
              <a:t> del cambiamento sono </a:t>
            </a:r>
            <a:r>
              <a:rPr lang="it-IT" sz="2600" b="1" noProof="1"/>
              <a:t>molteplici</a:t>
            </a:r>
          </a:p>
          <a:p>
            <a:pPr algn="just"/>
            <a:endParaRPr lang="it-IT" sz="2600" noProof="1"/>
          </a:p>
          <a:p>
            <a:pPr algn="just"/>
            <a:r>
              <a:rPr lang="it-IT" sz="2600" noProof="1"/>
              <a:t>- </a:t>
            </a:r>
            <a:r>
              <a:rPr lang="it-IT" sz="2600" b="1" noProof="1"/>
              <a:t>Un invito a riscoprire il mistero </a:t>
            </a:r>
            <a:r>
              <a:rPr lang="it-IT" sz="2600" noProof="1"/>
              <a:t>del matrimonio e della famiglia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651A78-4680-2031-4ED5-746C77962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7641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1A9C6-04B9-9FF1-881F-B4C2A4376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365617-62B9-1BEC-94C8-8C5460EF1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8424284" cy="1143000"/>
          </a:xfrm>
        </p:spPr>
        <p:txBody>
          <a:bodyPr/>
          <a:lstStyle/>
          <a:p>
            <a:pPr algn="ctr"/>
            <a:br>
              <a:rPr lang="it-IT" sz="2000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</a:br>
            <a:r>
              <a:rPr lang="en-GB" sz="4000" b="1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it-IT" sz="3600" b="1" noProof="1">
                <a:solidFill>
                  <a:srgbClr val="0070C0"/>
                </a:solidFill>
                <a:cs typeface="Adobe Devanagari" panose="02040503050201020203" pitchFamily="18" charset="0"/>
              </a:rPr>
              <a:t>II- Tante </a:t>
            </a:r>
            <a:r>
              <a:rPr lang="it-IT" sz="3600" b="1" dirty="0">
                <a:solidFill>
                  <a:srgbClr val="0070C0"/>
                </a:solidFill>
              </a:rPr>
              <a:t>risorse cristiane ancora da mobilitare </a:t>
            </a:r>
            <a:br>
              <a:rPr lang="it-IT" sz="4400" dirty="0">
                <a:solidFill>
                  <a:schemeClr val="accent2"/>
                </a:solidFill>
              </a:rPr>
            </a:br>
            <a:endParaRPr lang="it-IT" sz="1400" dirty="0"/>
          </a:p>
        </p:txBody>
      </p:sp>
      <p:pic>
        <p:nvPicPr>
          <p:cNvPr id="3" name="Segnaposto contenuto 4">
            <a:extLst>
              <a:ext uri="{FF2B5EF4-FFF2-40B4-BE49-F238E27FC236}">
                <a16:creationId xmlns:a16="http://schemas.microsoft.com/office/drawing/2014/main" id="{284F49E1-7A23-E35A-78FC-2D590BF295E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19672"/>
            <a:ext cx="1944216" cy="627166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FF87788C-2A4E-445B-CB17-35F9638B796F}"/>
              </a:ext>
            </a:extLst>
          </p:cNvPr>
          <p:cNvSpPr/>
          <p:nvPr/>
        </p:nvSpPr>
        <p:spPr>
          <a:xfrm>
            <a:off x="457200" y="1628800"/>
            <a:ext cx="76200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AutoNum type="arabicParenR"/>
            </a:pPr>
            <a:r>
              <a:rPr lang="it-IT" sz="2600" b="1" dirty="0"/>
              <a:t>Offrire il primo annuncio a tutti</a:t>
            </a:r>
          </a:p>
          <a:p>
            <a:pPr algn="just"/>
            <a:endParaRPr lang="it-IT" sz="2600" b="1" dirty="0"/>
          </a:p>
          <a:p>
            <a:pPr algn="just"/>
            <a:r>
              <a:rPr lang="it-IT" sz="2600" dirty="0"/>
              <a:t>- </a:t>
            </a:r>
            <a:r>
              <a:rPr lang="it-IT" sz="2600" b="1" dirty="0"/>
              <a:t>annunciare il </a:t>
            </a:r>
            <a:r>
              <a:rPr lang="it-IT" sz="2600" b="1" i="1" dirty="0" err="1"/>
              <a:t>kerygma</a:t>
            </a:r>
            <a:r>
              <a:rPr lang="it-IT" sz="2600" b="1" dirty="0"/>
              <a:t> </a:t>
            </a:r>
            <a:r>
              <a:rPr lang="it-IT" sz="2600" dirty="0"/>
              <a:t>a tutte le famiglie a partire dal </a:t>
            </a:r>
            <a:r>
              <a:rPr lang="it-IT" sz="2600" b="1" dirty="0"/>
              <a:t>loro vissuto</a:t>
            </a:r>
          </a:p>
          <a:p>
            <a:pPr marL="514350" indent="-514350" algn="just">
              <a:buAutoNum type="arabicParenR"/>
            </a:pPr>
            <a:endParaRPr lang="it-IT" sz="2600" dirty="0"/>
          </a:p>
          <a:p>
            <a:pPr algn="just"/>
            <a:r>
              <a:rPr lang="it-IT" sz="2600" noProof="1"/>
              <a:t>- ripensare il sacramento del </a:t>
            </a:r>
            <a:r>
              <a:rPr lang="it-IT" sz="2600" b="1" noProof="1"/>
              <a:t>matrimonio</a:t>
            </a:r>
            <a:r>
              <a:rPr lang="it-IT" sz="2600" noProof="1"/>
              <a:t> alla luce della forza di rinnovamento contenuto nel </a:t>
            </a:r>
            <a:r>
              <a:rPr lang="it-IT" sz="2600" b="1" noProof="1"/>
              <a:t>battesimo</a:t>
            </a:r>
            <a:r>
              <a:rPr lang="it-IT" sz="2600" noProof="1"/>
              <a:t> </a:t>
            </a:r>
          </a:p>
          <a:p>
            <a:pPr algn="just"/>
            <a:endParaRPr lang="it-IT" sz="2600" noProof="1"/>
          </a:p>
          <a:p>
            <a:pPr algn="just"/>
            <a:r>
              <a:rPr lang="it-IT" sz="2600" noProof="1"/>
              <a:t>- il </a:t>
            </a:r>
            <a:r>
              <a:rPr lang="it-IT" sz="2600" b="1" noProof="1"/>
              <a:t>paradigma dell’iniziazione Cristiana</a:t>
            </a:r>
            <a:r>
              <a:rPr lang="it-IT" sz="2600" noProof="1"/>
              <a:t>: dare </a:t>
            </a:r>
            <a:r>
              <a:rPr lang="it-IT" sz="2600" b="1" noProof="1"/>
              <a:t>tempo</a:t>
            </a:r>
            <a:r>
              <a:rPr lang="it-IT" sz="2600" noProof="1"/>
              <a:t> per un cammino di scopertà</a:t>
            </a:r>
          </a:p>
          <a:p>
            <a:pPr marL="514350" indent="-514350" algn="just">
              <a:buAutoNum type="arabicParenR"/>
            </a:pPr>
            <a:endParaRPr lang="it-IT" sz="2800" b="1" noProof="1"/>
          </a:p>
          <a:p>
            <a:pPr marL="514350" indent="-514350" algn="just">
              <a:buAutoNum type="arabicParenR"/>
            </a:pPr>
            <a:endParaRPr lang="it-IT" sz="2800" b="1" noProof="1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CC7A6F-E275-336D-7499-8A8396D21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1996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81BD1-73EC-289A-8AAC-BD8D20931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A5B76B-E35A-9F9A-E8BC-B045D3940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8424284" cy="1143000"/>
          </a:xfrm>
        </p:spPr>
        <p:txBody>
          <a:bodyPr/>
          <a:lstStyle/>
          <a:p>
            <a:pPr algn="ctr"/>
            <a:br>
              <a:rPr lang="it-IT" sz="2000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</a:br>
            <a:r>
              <a:rPr lang="en-GB" sz="4000" b="1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it-IT" sz="3600" b="1" noProof="1">
                <a:solidFill>
                  <a:srgbClr val="0070C0"/>
                </a:solidFill>
                <a:cs typeface="Adobe Devanagari" panose="02040503050201020203" pitchFamily="18" charset="0"/>
              </a:rPr>
              <a:t>II- Tante </a:t>
            </a:r>
            <a:r>
              <a:rPr lang="it-IT" sz="3600" b="1" dirty="0">
                <a:solidFill>
                  <a:srgbClr val="0070C0"/>
                </a:solidFill>
              </a:rPr>
              <a:t>risorse cristiane ancora da mobilitare </a:t>
            </a:r>
            <a:br>
              <a:rPr lang="it-IT" sz="4400" dirty="0">
                <a:solidFill>
                  <a:schemeClr val="accent2"/>
                </a:solidFill>
              </a:rPr>
            </a:br>
            <a:endParaRPr lang="it-IT" sz="1400" dirty="0"/>
          </a:p>
        </p:txBody>
      </p:sp>
      <p:pic>
        <p:nvPicPr>
          <p:cNvPr id="3" name="Segnaposto contenuto 4">
            <a:extLst>
              <a:ext uri="{FF2B5EF4-FFF2-40B4-BE49-F238E27FC236}">
                <a16:creationId xmlns:a16="http://schemas.microsoft.com/office/drawing/2014/main" id="{52D6AD7D-2F27-5842-F96F-2AE7561DEA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19672"/>
            <a:ext cx="1944216" cy="627166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34262EE7-CE3E-8C42-FAFB-658CF934B2B8}"/>
              </a:ext>
            </a:extLst>
          </p:cNvPr>
          <p:cNvSpPr/>
          <p:nvPr/>
        </p:nvSpPr>
        <p:spPr>
          <a:xfrm>
            <a:off x="457200" y="1628800"/>
            <a:ext cx="7620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800" b="1" dirty="0"/>
              <a:t>2) </a:t>
            </a:r>
            <a:r>
              <a:rPr lang="it-IT" sz="2600" b="1" dirty="0"/>
              <a:t>L'amore si vive con l'aiuto della grazia divina</a:t>
            </a:r>
          </a:p>
          <a:p>
            <a:pPr algn="just"/>
            <a:endParaRPr lang="it-IT" sz="2600" b="1" dirty="0"/>
          </a:p>
          <a:p>
            <a:pPr algn="just"/>
            <a:r>
              <a:rPr lang="it-IT" sz="2600" dirty="0"/>
              <a:t>- il capitolo 4 è una </a:t>
            </a:r>
            <a:r>
              <a:rPr lang="it-IT" sz="2600" b="1" dirty="0"/>
              <a:t>catechesi sulle virtù</a:t>
            </a:r>
            <a:r>
              <a:rPr lang="it-IT" sz="2600" dirty="0"/>
              <a:t>: siamo fragili nell’amore ma </a:t>
            </a:r>
            <a:r>
              <a:rPr lang="it-IT" sz="2600" b="1" dirty="0"/>
              <a:t>si impara sempre</a:t>
            </a:r>
          </a:p>
          <a:p>
            <a:pPr marL="514350" indent="-514350" algn="just">
              <a:buAutoNum type="arabicParenR"/>
            </a:pPr>
            <a:endParaRPr lang="it-IT" sz="2600" dirty="0"/>
          </a:p>
          <a:p>
            <a:pPr algn="just"/>
            <a:r>
              <a:rPr lang="it-IT" sz="2600" noProof="1"/>
              <a:t>- </a:t>
            </a:r>
            <a:r>
              <a:rPr lang="it-IT" sz="2600" dirty="0"/>
              <a:t>le </a:t>
            </a:r>
            <a:r>
              <a:rPr lang="it-IT" sz="2600" b="1" dirty="0"/>
              <a:t>passioni</a:t>
            </a:r>
            <a:r>
              <a:rPr lang="it-IT" sz="2600" dirty="0"/>
              <a:t> della sessualità: </a:t>
            </a:r>
            <a:r>
              <a:rPr lang="it-IT" sz="2600" b="1" dirty="0"/>
              <a:t>una fragilità che apre all’altro</a:t>
            </a:r>
            <a:r>
              <a:rPr lang="it-IT" sz="2600" dirty="0"/>
              <a:t> e all’Altro (AL 143)</a:t>
            </a:r>
            <a:endParaRPr lang="it-IT" sz="2600" noProof="1"/>
          </a:p>
          <a:p>
            <a:pPr algn="just"/>
            <a:endParaRPr lang="it-IT" sz="2600" noProof="1"/>
          </a:p>
          <a:p>
            <a:pPr algn="just"/>
            <a:r>
              <a:rPr lang="it-IT" sz="2600" noProof="1"/>
              <a:t>- un </a:t>
            </a:r>
            <a:r>
              <a:rPr lang="it-IT" sz="2600" b="1" dirty="0"/>
              <a:t>apprendimento continuo </a:t>
            </a:r>
            <a:r>
              <a:rPr lang="it-IT" sz="2600" dirty="0"/>
              <a:t>dell'amore </a:t>
            </a:r>
          </a:p>
          <a:p>
            <a:pPr algn="just"/>
            <a:endParaRPr lang="it-IT" sz="2600" noProof="1"/>
          </a:p>
          <a:p>
            <a:pPr algn="just"/>
            <a:r>
              <a:rPr lang="it-IT" sz="2600" noProof="1"/>
              <a:t>- </a:t>
            </a:r>
            <a:r>
              <a:rPr lang="it-IT" sz="2600" b="1" noProof="1"/>
              <a:t>Se non </a:t>
            </a:r>
            <a:r>
              <a:rPr lang="it-IT" sz="2600" b="1" dirty="0"/>
              <a:t>cresce </a:t>
            </a:r>
            <a:r>
              <a:rPr lang="it-IT" sz="2600" dirty="0"/>
              <a:t>l’amore inizia a correre </a:t>
            </a:r>
            <a:r>
              <a:rPr lang="it-IT" sz="2600" b="1" dirty="0"/>
              <a:t>rischi</a:t>
            </a:r>
            <a:r>
              <a:rPr lang="it-IT" sz="2600" dirty="0"/>
              <a:t>: focalizzare l’attenzione sulla </a:t>
            </a:r>
            <a:r>
              <a:rPr lang="it-IT" sz="2600" b="1" dirty="0"/>
              <a:t>traiettoria</a:t>
            </a:r>
            <a:endParaRPr lang="it-IT" sz="2600" b="1" noProof="1"/>
          </a:p>
          <a:p>
            <a:pPr algn="just"/>
            <a:endParaRPr lang="it-IT" sz="2800" b="1" noProof="1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0E3E7D-9562-1893-EC0D-BEF1510F7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8346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ACBAC-5060-5BDB-A74B-CEF647937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A2C736-3B23-A818-D8D6-8A861C9BC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8424284" cy="1143000"/>
          </a:xfrm>
        </p:spPr>
        <p:txBody>
          <a:bodyPr/>
          <a:lstStyle/>
          <a:p>
            <a:pPr algn="ctr"/>
            <a:br>
              <a:rPr lang="it-IT" sz="2000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</a:br>
            <a:r>
              <a:rPr lang="en-GB" sz="4000" b="1" dirty="0">
                <a:solidFill>
                  <a:schemeClr val="accent1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it-IT" sz="3600" b="1" noProof="1">
                <a:solidFill>
                  <a:srgbClr val="0070C0"/>
                </a:solidFill>
                <a:cs typeface="Adobe Devanagari" panose="02040503050201020203" pitchFamily="18" charset="0"/>
              </a:rPr>
              <a:t>II- Tante </a:t>
            </a:r>
            <a:r>
              <a:rPr lang="it-IT" sz="3600" b="1" dirty="0">
                <a:solidFill>
                  <a:srgbClr val="0070C0"/>
                </a:solidFill>
              </a:rPr>
              <a:t>risorse cristiane ancora da mobilitare </a:t>
            </a:r>
            <a:br>
              <a:rPr lang="it-IT" sz="4400" dirty="0">
                <a:solidFill>
                  <a:schemeClr val="accent2"/>
                </a:solidFill>
              </a:rPr>
            </a:br>
            <a:endParaRPr lang="it-IT" sz="1400" dirty="0"/>
          </a:p>
        </p:txBody>
      </p:sp>
      <p:pic>
        <p:nvPicPr>
          <p:cNvPr id="3" name="Segnaposto contenuto 4">
            <a:extLst>
              <a:ext uri="{FF2B5EF4-FFF2-40B4-BE49-F238E27FC236}">
                <a16:creationId xmlns:a16="http://schemas.microsoft.com/office/drawing/2014/main" id="{749372B1-447C-FC6A-4C01-D6A8591360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19672"/>
            <a:ext cx="1944216" cy="627166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93F92028-B0EC-D767-4002-D54A41894AED}"/>
              </a:ext>
            </a:extLst>
          </p:cNvPr>
          <p:cNvSpPr/>
          <p:nvPr/>
        </p:nvSpPr>
        <p:spPr>
          <a:xfrm>
            <a:off x="457200" y="1628800"/>
            <a:ext cx="7620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600" b="1" dirty="0"/>
              <a:t>3) La libertà fragile è luogo del dono di Dio</a:t>
            </a:r>
          </a:p>
          <a:p>
            <a:pPr algn="just"/>
            <a:endParaRPr lang="it-IT" sz="2600" b="1" dirty="0"/>
          </a:p>
          <a:p>
            <a:pPr algn="just"/>
            <a:r>
              <a:rPr lang="it-IT" sz="2600" dirty="0"/>
              <a:t>- sono battezzati, fratelli e sorelle, lo Spirito Santo riversa in loro </a:t>
            </a:r>
            <a:r>
              <a:rPr lang="it-IT" sz="2600" b="1" dirty="0"/>
              <a:t>doni e carismi per il bene di tutti</a:t>
            </a:r>
            <a:endParaRPr lang="en-GB" sz="2600" b="1" dirty="0"/>
          </a:p>
          <a:p>
            <a:pPr algn="just"/>
            <a:endParaRPr lang="it-IT" sz="2600" dirty="0"/>
          </a:p>
          <a:p>
            <a:pPr algn="just"/>
            <a:r>
              <a:rPr lang="it-IT" sz="2600" noProof="1"/>
              <a:t>- u</a:t>
            </a:r>
            <a:r>
              <a:rPr lang="it-IT" sz="2600" dirty="0" err="1"/>
              <a:t>n</a:t>
            </a:r>
            <a:r>
              <a:rPr lang="it-IT" sz="2600" dirty="0"/>
              <a:t> </a:t>
            </a:r>
            <a:r>
              <a:rPr lang="it-IT" sz="2600" b="1" dirty="0"/>
              <a:t>discernimento personale e pastorale</a:t>
            </a:r>
            <a:endParaRPr lang="it-IT" sz="2600" b="1" noProof="1"/>
          </a:p>
          <a:p>
            <a:pPr algn="just"/>
            <a:endParaRPr lang="it-IT" sz="2600" noProof="1"/>
          </a:p>
          <a:p>
            <a:pPr algn="just"/>
            <a:r>
              <a:rPr lang="it-IT" sz="2600" noProof="1"/>
              <a:t>- riscoprire </a:t>
            </a:r>
            <a:r>
              <a:rPr lang="it-IT" sz="2600" dirty="0"/>
              <a:t>la </a:t>
            </a:r>
            <a:r>
              <a:rPr lang="it-IT" sz="2600" b="1" dirty="0"/>
              <a:t>ricchezza della tradizione morale </a:t>
            </a:r>
            <a:r>
              <a:rPr lang="it-IT" sz="2600" dirty="0"/>
              <a:t>cattolica </a:t>
            </a:r>
          </a:p>
          <a:p>
            <a:pPr algn="just"/>
            <a:endParaRPr lang="it-IT" sz="2600" noProof="1"/>
          </a:p>
          <a:p>
            <a:pPr algn="just"/>
            <a:r>
              <a:rPr lang="it-IT" sz="2600" noProof="1"/>
              <a:t>- </a:t>
            </a:r>
            <a:r>
              <a:rPr lang="it-IT" sz="2600" b="1" dirty="0"/>
              <a:t>divorziati risposati </a:t>
            </a:r>
            <a:r>
              <a:rPr lang="it-IT" sz="2600" dirty="0"/>
              <a:t>e altre </a:t>
            </a:r>
            <a:r>
              <a:rPr lang="it-IT" sz="2600" b="1" dirty="0"/>
              <a:t>situazioni complesse</a:t>
            </a:r>
            <a:r>
              <a:rPr lang="it-IT" sz="2600" dirty="0"/>
              <a:t>: ascoltare la sofferenza e la responsabilità</a:t>
            </a:r>
            <a:endParaRPr lang="it-IT" sz="2600" b="1" noProof="1"/>
          </a:p>
          <a:p>
            <a:pPr algn="just"/>
            <a:endParaRPr lang="it-IT" sz="2800" b="1" noProof="1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3DEEE6-6983-D62C-EC10-B1B0487F4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B0D-0695-4BC7-8F96-B34BF4BC7D0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74583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Adiacente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iacent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43283</TotalTime>
  <Words>760</Words>
  <Application>Microsoft Macintosh PowerPoint</Application>
  <PresentationFormat>Presentazione su schermo (4:3)</PresentationFormat>
  <Paragraphs>94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Adobe Devanagari</vt:lpstr>
      <vt:lpstr>Arial</vt:lpstr>
      <vt:lpstr>Calibri</vt:lpstr>
      <vt:lpstr>Cambria</vt:lpstr>
      <vt:lpstr>Adiacente</vt:lpstr>
      <vt:lpstr>       Accompagnare la fragilità secondo Amoris Laetitia Passi compiuti, difficoltà,  prospettive di sviluppo  Bologna - 22 maggio 2026  Prof. Philippe Bordeyne  </vt:lpstr>
      <vt:lpstr>Una presentazione a due voci </vt:lpstr>
      <vt:lpstr>Uno sguardo sul cammino  che faremo insieme </vt:lpstr>
      <vt:lpstr>  La fragilità non è un problema, ma principalmente un’opportunità </vt:lpstr>
      <vt:lpstr>  La fragilità si capisce meglio alla luce delle encicliche sociali </vt:lpstr>
      <vt:lpstr>  I- Lo sforzo di guardare  i cambiamenti alla luce della fede </vt:lpstr>
      <vt:lpstr>  II- Tante risorse cristiane ancora da mobilitare  </vt:lpstr>
      <vt:lpstr>  II- Tante risorse cristiane ancora da mobilitare  </vt:lpstr>
      <vt:lpstr>  II- Tante risorse cristiane ancora da mobilitare  </vt:lpstr>
      <vt:lpstr>  III- Diversi carismi e iniziative pastorali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COMUNICAZIONE, BIOETICA  E  FAMIGLIA Laboratorio interdisciplinare</dc:title>
  <dc:creator>AMALIADICARLO</dc:creator>
  <cp:lastModifiedBy>ORIETTA RACHELE GRAZIOLI</cp:lastModifiedBy>
  <cp:revision>179</cp:revision>
  <cp:lastPrinted>2026-05-18T05:45:50Z</cp:lastPrinted>
  <dcterms:created xsi:type="dcterms:W3CDTF">2021-03-21T11:22:40Z</dcterms:created>
  <dcterms:modified xsi:type="dcterms:W3CDTF">2026-05-19T07:04:27Z</dcterms:modified>
</cp:coreProperties>
</file>